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8229600" cx="14630400"/>
  <p:notesSz cx="8229600" cy="14630400"/>
  <p:embeddedFontLst>
    <p:embeddedFont>
      <p:font typeface="Lato"/>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ghtmpje4ZuC7NJ2/cCh3PcmuSK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Lato-bold.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 name="Google Shape;45;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 name="Google Shape;46;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5965f3d15_0_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g2d5965f3d15_0_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1" name="Google Shape;191;g2d5965f3d15_0_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5965f3d15_0_3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4" name="Google Shape;214;g2d5965f3d15_0_3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5" name="Google Shape;215;g2d5965f3d15_0_3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5965f3d15_0_4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g2d5965f3d15_0_4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6" name="Google Shape;226;g2d5965f3d15_0_4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d5965f3d15_0_5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g2d5965f3d15_0_5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2" name="Google Shape;242;g2d5965f3d15_0_5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5965f3d15_0_6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g2d5965f3d15_0_6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3" name="Google Shape;253;g2d5965f3d15_0_6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d5965f3d15_0_8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g2d5965f3d15_0_8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3" name="Google Shape;273;g2d5965f3d15_0_8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5965f3d15_0_12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g2d5965f3d15_0_12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4" name="Google Shape;284;g2d5965f3d15_0_1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5965f3d15_0_14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g2d5965f3d15_0_14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5" name="Google Shape;305;g2d5965f3d15_0_14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5965f3d15_0_15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g2d5965f3d15_0_15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7" name="Google Shape;317;g2d5965f3d15_0_15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d5965f3d15_0_2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g2d5965f3d15_0_2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1" name="Google Shape;381;g2d5965f3d15_0_2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 name="Google Shape;54;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 name="Google Shape;55;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5965f3d15_0_24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g2d5965f3d15_0_24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2" name="Google Shape;402;g2d5965f3d15_0_2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5965f3d15_0_25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g2d5965f3d15_0_25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3" name="Google Shape;413;g2d5965f3d15_0_25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5965f3d15_0_29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g2d5965f3d15_0_29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7" name="Google Shape;457;g2d5965f3d15_0_29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5965f3d15_0_3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7" name="Google Shape;477;g2d5965f3d15_0_3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8" name="Google Shape;478;g2d5965f3d15_0_3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 name="Google Shape;68;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9" name="Google Shape;69;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0" name="Google Shape;80;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5" name="Google Shape;105;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5" name="Google Shape;125;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6" name="Google Shape;136;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8" name="Google Shape;158;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0" name="Google Shape;180;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showMasterSp="0">
  <p:cSld name="Slide 1 master">
    <p:spTree>
      <p:nvGrpSpPr>
        <p:cNvPr id="6" name="Shape 6"/>
        <p:cNvGrpSpPr/>
        <p:nvPr/>
      </p:nvGrpSpPr>
      <p:grpSpPr>
        <a:xfrm>
          <a:off x="0" y="0"/>
          <a:ext cx="0" cy="0"/>
          <a:chOff x="0" y="0"/>
          <a:chExt cx="0" cy="0"/>
        </a:xfrm>
      </p:grpSpPr>
      <p:sp>
        <p:nvSpPr>
          <p:cNvPr id="7" name="Google Shape;7;p11"/>
          <p:cNvSpPr/>
          <p:nvPr/>
        </p:nvSpPr>
        <p:spPr>
          <a:xfrm>
            <a:off x="0" y="0"/>
            <a:ext cx="14630400" cy="82296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1"/>
          <p:cNvSpPr/>
          <p:nvPr/>
        </p:nvSpPr>
        <p:spPr>
          <a:xfrm>
            <a:off x="0" y="0"/>
            <a:ext cx="14630400" cy="82296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p:spTree>
      <p:nvGrpSpPr>
        <p:cNvPr id="42" name="Shape 4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showMasterSp="0">
  <p:cSld name="Slide 2 master">
    <p:spTree>
      <p:nvGrpSpPr>
        <p:cNvPr id="10" name="Shape 10"/>
        <p:cNvGrpSpPr/>
        <p:nvPr/>
      </p:nvGrpSpPr>
      <p:grpSpPr>
        <a:xfrm>
          <a:off x="0" y="0"/>
          <a:ext cx="0" cy="0"/>
          <a:chOff x="0" y="0"/>
          <a:chExt cx="0" cy="0"/>
        </a:xfrm>
      </p:grpSpPr>
      <p:sp>
        <p:nvSpPr>
          <p:cNvPr id="11" name="Google Shape;11;p12"/>
          <p:cNvSpPr/>
          <p:nvPr/>
        </p:nvSpPr>
        <p:spPr>
          <a:xfrm>
            <a:off x="0" y="0"/>
            <a:ext cx="14630400" cy="82296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2"/>
          <p:cNvSpPr/>
          <p:nvPr/>
        </p:nvSpPr>
        <p:spPr>
          <a:xfrm>
            <a:off x="0" y="0"/>
            <a:ext cx="14630400" cy="82296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showMasterSp="0">
  <p:cSld name="Slide 3 master">
    <p:spTree>
      <p:nvGrpSpPr>
        <p:cNvPr id="14" name="Shape 14"/>
        <p:cNvGrpSpPr/>
        <p:nvPr/>
      </p:nvGrpSpPr>
      <p:grpSpPr>
        <a:xfrm>
          <a:off x="0" y="0"/>
          <a:ext cx="0" cy="0"/>
          <a:chOff x="0" y="0"/>
          <a:chExt cx="0" cy="0"/>
        </a:xfrm>
      </p:grpSpPr>
      <p:sp>
        <p:nvSpPr>
          <p:cNvPr id="15" name="Google Shape;15;p13"/>
          <p:cNvSpPr/>
          <p:nvPr/>
        </p:nvSpPr>
        <p:spPr>
          <a:xfrm>
            <a:off x="0" y="0"/>
            <a:ext cx="14630400" cy="82296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3"/>
          <p:cNvSpPr/>
          <p:nvPr/>
        </p:nvSpPr>
        <p:spPr>
          <a:xfrm>
            <a:off x="0" y="0"/>
            <a:ext cx="14630400" cy="82296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showMasterSp="0">
  <p:cSld name="Slide 4 master">
    <p:spTree>
      <p:nvGrpSpPr>
        <p:cNvPr id="18" name="Shape 18"/>
        <p:cNvGrpSpPr/>
        <p:nvPr/>
      </p:nvGrpSpPr>
      <p:grpSpPr>
        <a:xfrm>
          <a:off x="0" y="0"/>
          <a:ext cx="0" cy="0"/>
          <a:chOff x="0" y="0"/>
          <a:chExt cx="0" cy="0"/>
        </a:xfrm>
      </p:grpSpPr>
      <p:sp>
        <p:nvSpPr>
          <p:cNvPr id="19" name="Google Shape;19;p14"/>
          <p:cNvSpPr/>
          <p:nvPr/>
        </p:nvSpPr>
        <p:spPr>
          <a:xfrm>
            <a:off x="0" y="0"/>
            <a:ext cx="14630400" cy="82296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4"/>
          <p:cNvSpPr/>
          <p:nvPr/>
        </p:nvSpPr>
        <p:spPr>
          <a:xfrm>
            <a:off x="0" y="0"/>
            <a:ext cx="14630400" cy="82296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showMasterSp="0">
  <p:cSld name="Slide 5 master">
    <p:spTree>
      <p:nvGrpSpPr>
        <p:cNvPr id="22" name="Shape 22"/>
        <p:cNvGrpSpPr/>
        <p:nvPr/>
      </p:nvGrpSpPr>
      <p:grpSpPr>
        <a:xfrm>
          <a:off x="0" y="0"/>
          <a:ext cx="0" cy="0"/>
          <a:chOff x="0" y="0"/>
          <a:chExt cx="0" cy="0"/>
        </a:xfrm>
      </p:grpSpPr>
      <p:sp>
        <p:nvSpPr>
          <p:cNvPr id="23" name="Google Shape;23;p15"/>
          <p:cNvSpPr/>
          <p:nvPr/>
        </p:nvSpPr>
        <p:spPr>
          <a:xfrm>
            <a:off x="0" y="0"/>
            <a:ext cx="14630400" cy="82296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5"/>
          <p:cNvSpPr/>
          <p:nvPr/>
        </p:nvSpPr>
        <p:spPr>
          <a:xfrm>
            <a:off x="0" y="0"/>
            <a:ext cx="14630400" cy="82296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showMasterSp="0">
  <p:cSld name="Slide 6 master">
    <p:spTree>
      <p:nvGrpSpPr>
        <p:cNvPr id="26" name="Shape 26"/>
        <p:cNvGrpSpPr/>
        <p:nvPr/>
      </p:nvGrpSpPr>
      <p:grpSpPr>
        <a:xfrm>
          <a:off x="0" y="0"/>
          <a:ext cx="0" cy="0"/>
          <a:chOff x="0" y="0"/>
          <a:chExt cx="0" cy="0"/>
        </a:xfrm>
      </p:grpSpPr>
      <p:sp>
        <p:nvSpPr>
          <p:cNvPr id="27" name="Google Shape;27;p16"/>
          <p:cNvSpPr/>
          <p:nvPr/>
        </p:nvSpPr>
        <p:spPr>
          <a:xfrm>
            <a:off x="0" y="0"/>
            <a:ext cx="14630400" cy="82296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6"/>
          <p:cNvSpPr/>
          <p:nvPr/>
        </p:nvSpPr>
        <p:spPr>
          <a:xfrm>
            <a:off x="0" y="0"/>
            <a:ext cx="14630400" cy="82296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showMasterSp="0">
  <p:cSld name="Slide 7 master">
    <p:spTree>
      <p:nvGrpSpPr>
        <p:cNvPr id="30" name="Shape 30"/>
        <p:cNvGrpSpPr/>
        <p:nvPr/>
      </p:nvGrpSpPr>
      <p:grpSpPr>
        <a:xfrm>
          <a:off x="0" y="0"/>
          <a:ext cx="0" cy="0"/>
          <a:chOff x="0" y="0"/>
          <a:chExt cx="0" cy="0"/>
        </a:xfrm>
      </p:grpSpPr>
      <p:sp>
        <p:nvSpPr>
          <p:cNvPr id="31" name="Google Shape;31;p17"/>
          <p:cNvSpPr/>
          <p:nvPr/>
        </p:nvSpPr>
        <p:spPr>
          <a:xfrm>
            <a:off x="0" y="0"/>
            <a:ext cx="14630400" cy="82296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7"/>
          <p:cNvSpPr/>
          <p:nvPr/>
        </p:nvSpPr>
        <p:spPr>
          <a:xfrm>
            <a:off x="0" y="0"/>
            <a:ext cx="14630400" cy="82296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showMasterSp="0">
  <p:cSld name="Slide 8 master">
    <p:spTree>
      <p:nvGrpSpPr>
        <p:cNvPr id="34" name="Shape 34"/>
        <p:cNvGrpSpPr/>
        <p:nvPr/>
      </p:nvGrpSpPr>
      <p:grpSpPr>
        <a:xfrm>
          <a:off x="0" y="0"/>
          <a:ext cx="0" cy="0"/>
          <a:chOff x="0" y="0"/>
          <a:chExt cx="0" cy="0"/>
        </a:xfrm>
      </p:grpSpPr>
      <p:sp>
        <p:nvSpPr>
          <p:cNvPr id="35" name="Google Shape;35;p18"/>
          <p:cNvSpPr/>
          <p:nvPr/>
        </p:nvSpPr>
        <p:spPr>
          <a:xfrm>
            <a:off x="0" y="0"/>
            <a:ext cx="14630400" cy="82296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8"/>
          <p:cNvSpPr/>
          <p:nvPr/>
        </p:nvSpPr>
        <p:spPr>
          <a:xfrm>
            <a:off x="0" y="0"/>
            <a:ext cx="14630400" cy="82296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showMasterSp="0">
  <p:cSld name="Slide 9 master">
    <p:spTree>
      <p:nvGrpSpPr>
        <p:cNvPr id="38" name="Shape 38"/>
        <p:cNvGrpSpPr/>
        <p:nvPr/>
      </p:nvGrpSpPr>
      <p:grpSpPr>
        <a:xfrm>
          <a:off x="0" y="0"/>
          <a:ext cx="0" cy="0"/>
          <a:chOff x="0" y="0"/>
          <a:chExt cx="0" cy="0"/>
        </a:xfrm>
      </p:grpSpPr>
      <p:sp>
        <p:nvSpPr>
          <p:cNvPr id="39" name="Google Shape;39;p19"/>
          <p:cNvSpPr/>
          <p:nvPr/>
        </p:nvSpPr>
        <p:spPr>
          <a:xfrm>
            <a:off x="0" y="0"/>
            <a:ext cx="14630400" cy="82296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9"/>
          <p:cNvSpPr/>
          <p:nvPr/>
        </p:nvSpPr>
        <p:spPr>
          <a:xfrm>
            <a:off x="0" y="0"/>
            <a:ext cx="14630400" cy="82296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31.png"/><Relationship Id="rId7"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pic>
        <p:nvPicPr>
          <p:cNvPr descr="preencoded.png" id="48" name="Google Shape;48;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9" name="Google Shape;49;p1"/>
          <p:cNvSpPr/>
          <p:nvPr/>
        </p:nvSpPr>
        <p:spPr>
          <a:xfrm>
            <a:off x="6280190" y="1062633"/>
            <a:ext cx="7556421" cy="2934653"/>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282824"/>
              </a:buClr>
              <a:buSzPts val="6150"/>
              <a:buFont typeface="Lato"/>
              <a:buNone/>
            </a:pPr>
            <a:r>
              <a:rPr b="1" i="0" lang="en-US" sz="6150" u="none" cap="none" strike="noStrike">
                <a:solidFill>
                  <a:srgbClr val="282824"/>
                </a:solidFill>
                <a:latin typeface="Lato"/>
                <a:ea typeface="Lato"/>
                <a:cs typeface="Lato"/>
                <a:sym typeface="Lato"/>
              </a:rPr>
              <a:t>Introducción a la Programación: Algoritmos Básicos</a:t>
            </a:r>
            <a:endParaRPr b="0" i="0" sz="6150" u="none" cap="none" strike="noStrike">
              <a:solidFill>
                <a:schemeClr val="dk1"/>
              </a:solidFill>
              <a:latin typeface="Calibri"/>
              <a:ea typeface="Calibri"/>
              <a:cs typeface="Calibri"/>
              <a:sym typeface="Calibri"/>
            </a:endParaRPr>
          </a:p>
        </p:txBody>
      </p:sp>
      <p:sp>
        <p:nvSpPr>
          <p:cNvPr id="50" name="Google Shape;50;p1"/>
          <p:cNvSpPr/>
          <p:nvPr/>
        </p:nvSpPr>
        <p:spPr>
          <a:xfrm>
            <a:off x="6280190" y="4337447"/>
            <a:ext cx="7556421"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b="0" i="0" lang="en-US" sz="1750" u="none" cap="none" strike="noStrike">
                <a:solidFill>
                  <a:srgbClr val="4A4A45"/>
                </a:solidFill>
                <a:latin typeface="Lato"/>
                <a:ea typeface="Lato"/>
                <a:cs typeface="Lato"/>
                <a:sym typeface="Lato"/>
              </a:rPr>
              <a:t>En esta presentación, exploraremos los fundamentos de la programación a través de algoritmos básicos. Estos algoritmos son la base para resolver problemas computacionales y automatizar tareas. Comenzaremos con ejemplos simples y progresivamente aumentaremos la complejidad, utilizando pseudocódigo y diagramas de flujo para visualizar cada paso del proceso.</a:t>
            </a:r>
            <a:endParaRPr b="0" i="0" sz="1750" u="none" cap="none" strike="noStrike">
              <a:solidFill>
                <a:schemeClr val="dk1"/>
              </a:solidFill>
              <a:latin typeface="Calibri"/>
              <a:ea typeface="Calibri"/>
              <a:cs typeface="Calibri"/>
              <a:sym typeface="Calibri"/>
            </a:endParaRPr>
          </a:p>
        </p:txBody>
      </p:sp>
      <p:sp>
        <p:nvSpPr>
          <p:cNvPr id="51" name="Google Shape;51;p1"/>
          <p:cNvSpPr/>
          <p:nvPr/>
        </p:nvSpPr>
        <p:spPr>
          <a:xfrm>
            <a:off x="6408182" y="6919555"/>
            <a:ext cx="106918" cy="9751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838"/>
              </a:buClr>
              <a:buSzPts val="750"/>
              <a:buFont typeface="Lato"/>
              <a:buNone/>
            </a:pPr>
            <a:r>
              <a:rPr b="0" i="0" lang="en-US" sz="750" u="none" cap="none" strike="noStrike">
                <a:solidFill>
                  <a:srgbClr val="3C3838"/>
                </a:solidFill>
                <a:latin typeface="Lato"/>
                <a:ea typeface="Lato"/>
                <a:cs typeface="Lato"/>
                <a:sym typeface="Lato"/>
              </a:rPr>
              <a:t>ja</a:t>
            </a:r>
            <a:endParaRPr b="0" i="0" sz="75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2" name="Shape 192"/>
        <p:cNvGrpSpPr/>
        <p:nvPr/>
      </p:nvGrpSpPr>
      <p:grpSpPr>
        <a:xfrm>
          <a:off x="0" y="0"/>
          <a:ext cx="0" cy="0"/>
          <a:chOff x="0" y="0"/>
          <a:chExt cx="0" cy="0"/>
        </a:xfrm>
      </p:grpSpPr>
      <p:pic>
        <p:nvPicPr>
          <p:cNvPr descr="preencoded.png" id="193" name="Google Shape;193;g2d5965f3d15_0_10"/>
          <p:cNvPicPr preferRelativeResize="0"/>
          <p:nvPr/>
        </p:nvPicPr>
        <p:blipFill rotWithShape="1">
          <a:blip r:embed="rId3">
            <a:alphaModFix/>
          </a:blip>
          <a:srcRect b="0" l="0" r="0" t="0"/>
          <a:stretch/>
        </p:blipFill>
        <p:spPr>
          <a:xfrm>
            <a:off x="9144000" y="0"/>
            <a:ext cx="5486400" cy="8231981"/>
          </a:xfrm>
          <a:prstGeom prst="rect">
            <a:avLst/>
          </a:prstGeom>
          <a:noFill/>
          <a:ln>
            <a:noFill/>
          </a:ln>
        </p:spPr>
      </p:pic>
      <p:sp>
        <p:nvSpPr>
          <p:cNvPr id="194" name="Google Shape;194;g2d5965f3d15_0_10"/>
          <p:cNvSpPr/>
          <p:nvPr/>
        </p:nvSpPr>
        <p:spPr>
          <a:xfrm>
            <a:off x="691634" y="543401"/>
            <a:ext cx="7760700" cy="1234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282824"/>
              </a:buClr>
              <a:buSzPts val="3850"/>
              <a:buFont typeface="Lato"/>
              <a:buNone/>
            </a:pPr>
            <a:r>
              <a:rPr b="1" lang="en-US" sz="3850">
                <a:solidFill>
                  <a:srgbClr val="282824"/>
                </a:solidFill>
                <a:latin typeface="Lato"/>
                <a:ea typeface="Lato"/>
                <a:cs typeface="Lato"/>
                <a:sym typeface="Lato"/>
              </a:rPr>
              <a:t>Cálculo del Tiempo para Triplicar un Capital</a:t>
            </a:r>
            <a:endParaRPr sz="3850">
              <a:solidFill>
                <a:schemeClr val="dk1"/>
              </a:solidFill>
              <a:latin typeface="Calibri"/>
              <a:ea typeface="Calibri"/>
              <a:cs typeface="Calibri"/>
              <a:sym typeface="Calibri"/>
            </a:endParaRPr>
          </a:p>
        </p:txBody>
      </p:sp>
      <p:sp>
        <p:nvSpPr>
          <p:cNvPr id="195" name="Google Shape;195;g2d5965f3d15_0_10"/>
          <p:cNvSpPr/>
          <p:nvPr/>
        </p:nvSpPr>
        <p:spPr>
          <a:xfrm>
            <a:off x="691634" y="2074664"/>
            <a:ext cx="7760700" cy="6324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4A4A45"/>
              </a:buClr>
              <a:buSzPts val="1550"/>
              <a:buFont typeface="Lato"/>
              <a:buNone/>
            </a:pPr>
            <a:r>
              <a:rPr lang="en-US" sz="1550">
                <a:solidFill>
                  <a:srgbClr val="4A4A45"/>
                </a:solidFill>
                <a:latin typeface="Lato"/>
                <a:ea typeface="Lato"/>
                <a:cs typeface="Lato"/>
                <a:sym typeface="Lato"/>
              </a:rPr>
              <a:t>Este algoritmo calcula el número de años necesarios para triplicar un capital inicial, considerando una tasa de interés anual fija.</a:t>
            </a:r>
            <a:endParaRPr sz="1550">
              <a:solidFill>
                <a:schemeClr val="dk1"/>
              </a:solidFill>
              <a:latin typeface="Calibri"/>
              <a:ea typeface="Calibri"/>
              <a:cs typeface="Calibri"/>
              <a:sym typeface="Calibri"/>
            </a:endParaRPr>
          </a:p>
        </p:txBody>
      </p:sp>
      <p:sp>
        <p:nvSpPr>
          <p:cNvPr id="196" name="Google Shape;196;g2d5965f3d15_0_10"/>
          <p:cNvSpPr/>
          <p:nvPr/>
        </p:nvSpPr>
        <p:spPr>
          <a:xfrm>
            <a:off x="976551" y="2929414"/>
            <a:ext cx="22800" cy="4759200"/>
          </a:xfrm>
          <a:prstGeom prst="roundRect">
            <a:avLst>
              <a:gd fmla="val 129670"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d5965f3d15_0_10"/>
          <p:cNvSpPr/>
          <p:nvPr/>
        </p:nvSpPr>
        <p:spPr>
          <a:xfrm>
            <a:off x="1187410" y="3362563"/>
            <a:ext cx="691500" cy="22800"/>
          </a:xfrm>
          <a:prstGeom prst="roundRect">
            <a:avLst>
              <a:gd fmla="val 129670"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d5965f3d15_0_10"/>
          <p:cNvSpPr/>
          <p:nvPr/>
        </p:nvSpPr>
        <p:spPr>
          <a:xfrm>
            <a:off x="765691" y="3151703"/>
            <a:ext cx="444600" cy="444600"/>
          </a:xfrm>
          <a:prstGeom prst="roundRect">
            <a:avLst>
              <a:gd fmla="val 6668"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d5965f3d15_0_10"/>
          <p:cNvSpPr/>
          <p:nvPr/>
        </p:nvSpPr>
        <p:spPr>
          <a:xfrm>
            <a:off x="902018" y="3225760"/>
            <a:ext cx="171900" cy="29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300"/>
              <a:buFont typeface="Lato"/>
              <a:buNone/>
            </a:pPr>
            <a:r>
              <a:rPr b="1" lang="en-US" sz="2300">
                <a:solidFill>
                  <a:srgbClr val="4A4A45"/>
                </a:solidFill>
                <a:latin typeface="Lato"/>
                <a:ea typeface="Lato"/>
                <a:cs typeface="Lato"/>
                <a:sym typeface="Lato"/>
              </a:rPr>
              <a:t>1</a:t>
            </a:r>
            <a:endParaRPr sz="2300">
              <a:solidFill>
                <a:schemeClr val="dk1"/>
              </a:solidFill>
              <a:latin typeface="Calibri"/>
              <a:ea typeface="Calibri"/>
              <a:cs typeface="Calibri"/>
              <a:sym typeface="Calibri"/>
            </a:endParaRPr>
          </a:p>
        </p:txBody>
      </p:sp>
      <p:sp>
        <p:nvSpPr>
          <p:cNvPr id="200" name="Google Shape;200;g2d5965f3d15_0_10"/>
          <p:cNvSpPr/>
          <p:nvPr/>
        </p:nvSpPr>
        <p:spPr>
          <a:xfrm>
            <a:off x="2074783" y="3126938"/>
            <a:ext cx="2470200" cy="3087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4A4A45"/>
              </a:buClr>
              <a:buSzPts val="1900"/>
              <a:buFont typeface="Lato"/>
              <a:buNone/>
            </a:pPr>
            <a:r>
              <a:rPr b="1" lang="en-US" sz="1900">
                <a:solidFill>
                  <a:srgbClr val="4A4A45"/>
                </a:solidFill>
                <a:latin typeface="Lato"/>
                <a:ea typeface="Lato"/>
                <a:cs typeface="Lato"/>
                <a:sym typeface="Lato"/>
              </a:rPr>
              <a:t>Entrada</a:t>
            </a:r>
            <a:endParaRPr sz="1900">
              <a:solidFill>
                <a:schemeClr val="dk1"/>
              </a:solidFill>
              <a:latin typeface="Calibri"/>
              <a:ea typeface="Calibri"/>
              <a:cs typeface="Calibri"/>
              <a:sym typeface="Calibri"/>
            </a:endParaRPr>
          </a:p>
        </p:txBody>
      </p:sp>
      <p:sp>
        <p:nvSpPr>
          <p:cNvPr id="201" name="Google Shape;201;g2d5965f3d15_0_10"/>
          <p:cNvSpPr/>
          <p:nvPr/>
        </p:nvSpPr>
        <p:spPr>
          <a:xfrm>
            <a:off x="2074783" y="3554135"/>
            <a:ext cx="6377700" cy="3162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4A4A45"/>
              </a:buClr>
              <a:buSzPts val="1550"/>
              <a:buFont typeface="Lato"/>
              <a:buNone/>
            </a:pPr>
            <a:r>
              <a:rPr lang="en-US" sz="1550">
                <a:solidFill>
                  <a:srgbClr val="4A4A45"/>
                </a:solidFill>
                <a:latin typeface="Lato"/>
                <a:ea typeface="Lato"/>
                <a:cs typeface="Lato"/>
                <a:sym typeface="Lato"/>
              </a:rPr>
              <a:t>Se ingresa el capital inicial (C) y la tasa de interés anual (R).</a:t>
            </a:r>
            <a:endParaRPr sz="1550">
              <a:solidFill>
                <a:schemeClr val="dk1"/>
              </a:solidFill>
              <a:latin typeface="Calibri"/>
              <a:ea typeface="Calibri"/>
              <a:cs typeface="Calibri"/>
              <a:sym typeface="Calibri"/>
            </a:endParaRPr>
          </a:p>
        </p:txBody>
      </p:sp>
      <p:sp>
        <p:nvSpPr>
          <p:cNvPr id="202" name="Google Shape;202;g2d5965f3d15_0_10"/>
          <p:cNvSpPr/>
          <p:nvPr/>
        </p:nvSpPr>
        <p:spPr>
          <a:xfrm>
            <a:off x="1187410" y="4698563"/>
            <a:ext cx="691500" cy="22800"/>
          </a:xfrm>
          <a:prstGeom prst="roundRect">
            <a:avLst>
              <a:gd fmla="val 129670"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d5965f3d15_0_10"/>
          <p:cNvSpPr/>
          <p:nvPr/>
        </p:nvSpPr>
        <p:spPr>
          <a:xfrm>
            <a:off x="765691" y="4487704"/>
            <a:ext cx="444600" cy="444600"/>
          </a:xfrm>
          <a:prstGeom prst="roundRect">
            <a:avLst>
              <a:gd fmla="val 6668"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d5965f3d15_0_10"/>
          <p:cNvSpPr/>
          <p:nvPr/>
        </p:nvSpPr>
        <p:spPr>
          <a:xfrm>
            <a:off x="902018" y="4561761"/>
            <a:ext cx="171900" cy="29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300"/>
              <a:buFont typeface="Lato"/>
              <a:buNone/>
            </a:pPr>
            <a:r>
              <a:rPr b="1" lang="en-US" sz="2300">
                <a:solidFill>
                  <a:srgbClr val="4A4A45"/>
                </a:solidFill>
                <a:latin typeface="Lato"/>
                <a:ea typeface="Lato"/>
                <a:cs typeface="Lato"/>
                <a:sym typeface="Lato"/>
              </a:rPr>
              <a:t>2</a:t>
            </a:r>
            <a:endParaRPr sz="2300">
              <a:solidFill>
                <a:schemeClr val="dk1"/>
              </a:solidFill>
              <a:latin typeface="Calibri"/>
              <a:ea typeface="Calibri"/>
              <a:cs typeface="Calibri"/>
              <a:sym typeface="Calibri"/>
            </a:endParaRPr>
          </a:p>
        </p:txBody>
      </p:sp>
      <p:sp>
        <p:nvSpPr>
          <p:cNvPr id="205" name="Google Shape;205;g2d5965f3d15_0_10"/>
          <p:cNvSpPr/>
          <p:nvPr/>
        </p:nvSpPr>
        <p:spPr>
          <a:xfrm>
            <a:off x="2074783" y="4462939"/>
            <a:ext cx="2470200" cy="3087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4A4A45"/>
              </a:buClr>
              <a:buSzPts val="1900"/>
              <a:buFont typeface="Lato"/>
              <a:buNone/>
            </a:pPr>
            <a:r>
              <a:rPr b="1" lang="en-US" sz="1900">
                <a:solidFill>
                  <a:srgbClr val="4A4A45"/>
                </a:solidFill>
                <a:latin typeface="Lato"/>
                <a:ea typeface="Lato"/>
                <a:cs typeface="Lato"/>
                <a:sym typeface="Lato"/>
              </a:rPr>
              <a:t>Proceso</a:t>
            </a:r>
            <a:endParaRPr sz="1900">
              <a:solidFill>
                <a:schemeClr val="dk1"/>
              </a:solidFill>
              <a:latin typeface="Calibri"/>
              <a:ea typeface="Calibri"/>
              <a:cs typeface="Calibri"/>
              <a:sym typeface="Calibri"/>
            </a:endParaRPr>
          </a:p>
        </p:txBody>
      </p:sp>
      <p:sp>
        <p:nvSpPr>
          <p:cNvPr id="206" name="Google Shape;206;g2d5965f3d15_0_10"/>
          <p:cNvSpPr/>
          <p:nvPr/>
        </p:nvSpPr>
        <p:spPr>
          <a:xfrm>
            <a:off x="2074783" y="4890135"/>
            <a:ext cx="6377700" cy="9486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4A4A45"/>
              </a:buClr>
              <a:buSzPts val="1550"/>
              <a:buFont typeface="Lato"/>
              <a:buNone/>
            </a:pPr>
            <a:r>
              <a:rPr lang="en-US" sz="1550">
                <a:solidFill>
                  <a:srgbClr val="4A4A45"/>
                </a:solidFill>
                <a:latin typeface="Lato"/>
                <a:ea typeface="Lato"/>
                <a:cs typeface="Lato"/>
                <a:sym typeface="Lato"/>
              </a:rPr>
              <a:t>Se utiliza un bucle que se repite hasta que el capital inicial se triplica. En cada iteración, el capital se incrementa por la tasa de interés y se incrementa el contador de años.</a:t>
            </a:r>
            <a:endParaRPr sz="1550">
              <a:solidFill>
                <a:schemeClr val="dk1"/>
              </a:solidFill>
              <a:latin typeface="Calibri"/>
              <a:ea typeface="Calibri"/>
              <a:cs typeface="Calibri"/>
              <a:sym typeface="Calibri"/>
            </a:endParaRPr>
          </a:p>
        </p:txBody>
      </p:sp>
      <p:sp>
        <p:nvSpPr>
          <p:cNvPr id="207" name="Google Shape;207;g2d5965f3d15_0_10"/>
          <p:cNvSpPr/>
          <p:nvPr/>
        </p:nvSpPr>
        <p:spPr>
          <a:xfrm>
            <a:off x="1187410" y="6667024"/>
            <a:ext cx="691500" cy="22800"/>
          </a:xfrm>
          <a:prstGeom prst="roundRect">
            <a:avLst>
              <a:gd fmla="val 129670"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d5965f3d15_0_10"/>
          <p:cNvSpPr/>
          <p:nvPr/>
        </p:nvSpPr>
        <p:spPr>
          <a:xfrm>
            <a:off x="765691" y="6456164"/>
            <a:ext cx="444600" cy="444600"/>
          </a:xfrm>
          <a:prstGeom prst="roundRect">
            <a:avLst>
              <a:gd fmla="val 6668"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d5965f3d15_0_10"/>
          <p:cNvSpPr/>
          <p:nvPr/>
        </p:nvSpPr>
        <p:spPr>
          <a:xfrm>
            <a:off x="902018" y="6530221"/>
            <a:ext cx="171900" cy="296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300"/>
              <a:buFont typeface="Lato"/>
              <a:buNone/>
            </a:pPr>
            <a:r>
              <a:rPr b="1" lang="en-US" sz="2300">
                <a:solidFill>
                  <a:srgbClr val="4A4A45"/>
                </a:solidFill>
                <a:latin typeface="Lato"/>
                <a:ea typeface="Lato"/>
                <a:cs typeface="Lato"/>
                <a:sym typeface="Lato"/>
              </a:rPr>
              <a:t>3</a:t>
            </a:r>
            <a:endParaRPr sz="2300">
              <a:solidFill>
                <a:schemeClr val="dk1"/>
              </a:solidFill>
              <a:latin typeface="Calibri"/>
              <a:ea typeface="Calibri"/>
              <a:cs typeface="Calibri"/>
              <a:sym typeface="Calibri"/>
            </a:endParaRPr>
          </a:p>
        </p:txBody>
      </p:sp>
      <p:sp>
        <p:nvSpPr>
          <p:cNvPr id="210" name="Google Shape;210;g2d5965f3d15_0_10"/>
          <p:cNvSpPr/>
          <p:nvPr/>
        </p:nvSpPr>
        <p:spPr>
          <a:xfrm>
            <a:off x="2074783" y="6431399"/>
            <a:ext cx="2470200" cy="3087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4A4A45"/>
              </a:buClr>
              <a:buSzPts val="1900"/>
              <a:buFont typeface="Lato"/>
              <a:buNone/>
            </a:pPr>
            <a:r>
              <a:rPr b="1" lang="en-US" sz="1900">
                <a:solidFill>
                  <a:srgbClr val="4A4A45"/>
                </a:solidFill>
                <a:latin typeface="Lato"/>
                <a:ea typeface="Lato"/>
                <a:cs typeface="Lato"/>
                <a:sym typeface="Lato"/>
              </a:rPr>
              <a:t>Salida</a:t>
            </a:r>
            <a:endParaRPr sz="1900">
              <a:solidFill>
                <a:schemeClr val="dk1"/>
              </a:solidFill>
              <a:latin typeface="Calibri"/>
              <a:ea typeface="Calibri"/>
              <a:cs typeface="Calibri"/>
              <a:sym typeface="Calibri"/>
            </a:endParaRPr>
          </a:p>
        </p:txBody>
      </p:sp>
      <p:sp>
        <p:nvSpPr>
          <p:cNvPr id="211" name="Google Shape;211;g2d5965f3d15_0_10"/>
          <p:cNvSpPr/>
          <p:nvPr/>
        </p:nvSpPr>
        <p:spPr>
          <a:xfrm>
            <a:off x="2074783" y="6858595"/>
            <a:ext cx="6377700" cy="6324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4A4A45"/>
              </a:buClr>
              <a:buSzPts val="1550"/>
              <a:buFont typeface="Lato"/>
              <a:buNone/>
            </a:pPr>
            <a:r>
              <a:rPr lang="en-US" sz="1550">
                <a:solidFill>
                  <a:srgbClr val="4A4A45"/>
                </a:solidFill>
                <a:latin typeface="Lato"/>
                <a:ea typeface="Lato"/>
                <a:cs typeface="Lato"/>
                <a:sym typeface="Lato"/>
              </a:rPr>
              <a:t>El algoritmo muestra el número de años necesarios para triplicar el capital inicial.</a:t>
            </a:r>
            <a:endParaRPr sz="155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pic>
        <p:nvPicPr>
          <p:cNvPr descr="preencoded.png" id="217" name="Google Shape;217;g2d5965f3d15_0_33"/>
          <p:cNvPicPr preferRelativeResize="0"/>
          <p:nvPr/>
        </p:nvPicPr>
        <p:blipFill rotWithShape="1">
          <a:blip r:embed="rId3">
            <a:alphaModFix/>
          </a:blip>
          <a:srcRect b="0" l="0" r="0" t="0"/>
          <a:stretch/>
        </p:blipFill>
        <p:spPr>
          <a:xfrm>
            <a:off x="0" y="0"/>
            <a:ext cx="14630400" cy="2314456"/>
          </a:xfrm>
          <a:prstGeom prst="rect">
            <a:avLst/>
          </a:prstGeom>
          <a:noFill/>
          <a:ln>
            <a:noFill/>
          </a:ln>
        </p:spPr>
      </p:pic>
      <p:sp>
        <p:nvSpPr>
          <p:cNvPr id="218" name="Google Shape;218;g2d5965f3d15_0_33"/>
          <p:cNvSpPr/>
          <p:nvPr/>
        </p:nvSpPr>
        <p:spPr>
          <a:xfrm>
            <a:off x="648057" y="2823567"/>
            <a:ext cx="8402100" cy="578700"/>
          </a:xfrm>
          <a:prstGeom prst="rect">
            <a:avLst/>
          </a:prstGeom>
          <a:noFill/>
          <a:ln>
            <a:noFill/>
          </a:ln>
        </p:spPr>
        <p:txBody>
          <a:bodyPr anchorCtr="0" anchor="t" bIns="0" lIns="0" spcFirstLastPara="1" rIns="0" wrap="square" tIns="0">
            <a:noAutofit/>
          </a:bodyPr>
          <a:lstStyle/>
          <a:p>
            <a:pPr indent="0" lvl="0" marL="0" marR="0" rtl="0" algn="l">
              <a:lnSpc>
                <a:spcPct val="126388"/>
              </a:lnSpc>
              <a:spcBef>
                <a:spcPts val="0"/>
              </a:spcBef>
              <a:spcAft>
                <a:spcPts val="0"/>
              </a:spcAft>
              <a:buClr>
                <a:srgbClr val="282824"/>
              </a:buClr>
              <a:buSzPts val="3600"/>
              <a:buFont typeface="Lato"/>
              <a:buNone/>
            </a:pPr>
            <a:r>
              <a:rPr b="1" lang="en-US" sz="3600">
                <a:solidFill>
                  <a:srgbClr val="282824"/>
                </a:solidFill>
                <a:latin typeface="Lato"/>
                <a:ea typeface="Lato"/>
                <a:cs typeface="Lato"/>
                <a:sym typeface="Lato"/>
              </a:rPr>
              <a:t>Pseudocódigo para el Cálculo del Tiempo</a:t>
            </a:r>
            <a:endParaRPr sz="3600">
              <a:solidFill>
                <a:schemeClr val="dk1"/>
              </a:solidFill>
              <a:latin typeface="Calibri"/>
              <a:ea typeface="Calibri"/>
              <a:cs typeface="Calibri"/>
              <a:sym typeface="Calibri"/>
            </a:endParaRPr>
          </a:p>
        </p:txBody>
      </p:sp>
      <p:sp>
        <p:nvSpPr>
          <p:cNvPr id="219" name="Google Shape;219;g2d5965f3d15_0_33"/>
          <p:cNvSpPr/>
          <p:nvPr/>
        </p:nvSpPr>
        <p:spPr>
          <a:xfrm>
            <a:off x="648057" y="3679865"/>
            <a:ext cx="13334400" cy="2961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A4A45"/>
              </a:buClr>
              <a:buSzPts val="1450"/>
              <a:buFont typeface="Lato"/>
              <a:buNone/>
            </a:pPr>
            <a:r>
              <a:rPr lang="en-US" sz="1450">
                <a:solidFill>
                  <a:srgbClr val="4A4A45"/>
                </a:solidFill>
                <a:latin typeface="Lato"/>
                <a:ea typeface="Lato"/>
                <a:cs typeface="Lato"/>
                <a:sym typeface="Lato"/>
              </a:rPr>
              <a:t>El pseudocódigo es una forma de representar un algoritmo utilizando un lenguaje simple y comprensible.</a:t>
            </a:r>
            <a:endParaRPr sz="1450">
              <a:solidFill>
                <a:schemeClr val="dk1"/>
              </a:solidFill>
              <a:latin typeface="Calibri"/>
              <a:ea typeface="Calibri"/>
              <a:cs typeface="Calibri"/>
              <a:sym typeface="Calibri"/>
            </a:endParaRPr>
          </a:p>
        </p:txBody>
      </p:sp>
      <p:sp>
        <p:nvSpPr>
          <p:cNvPr id="220" name="Google Shape;220;g2d5965f3d15_0_33"/>
          <p:cNvSpPr/>
          <p:nvPr/>
        </p:nvSpPr>
        <p:spPr>
          <a:xfrm>
            <a:off x="648057" y="4184332"/>
            <a:ext cx="13334400" cy="3536100"/>
          </a:xfrm>
          <a:prstGeom prst="roundRect">
            <a:avLst>
              <a:gd fmla="val 785"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d5965f3d15_0_33"/>
          <p:cNvSpPr/>
          <p:nvPr/>
        </p:nvSpPr>
        <p:spPr>
          <a:xfrm>
            <a:off x="638889" y="4184332"/>
            <a:ext cx="13352700" cy="3536100"/>
          </a:xfrm>
          <a:prstGeom prst="roundRect">
            <a:avLst>
              <a:gd fmla="val 785"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d5965f3d15_0_33"/>
          <p:cNvSpPr/>
          <p:nvPr/>
        </p:nvSpPr>
        <p:spPr>
          <a:xfrm>
            <a:off x="824032" y="4323159"/>
            <a:ext cx="12982200" cy="32586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A4A45"/>
              </a:buClr>
              <a:buSzPts val="1450"/>
              <a:buFont typeface="Consolas"/>
              <a:buNone/>
            </a:pPr>
            <a:r>
              <a:rPr lang="en-US" sz="1450">
                <a:solidFill>
                  <a:srgbClr val="4A4A45"/>
                </a:solidFill>
                <a:highlight>
                  <a:srgbClr val="E7E7E4"/>
                </a:highlight>
                <a:latin typeface="Consolas"/>
                <a:ea typeface="Consolas"/>
                <a:cs typeface="Consolas"/>
                <a:sym typeface="Consolas"/>
              </a:rPr>
              <a:t>Inicio</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Leer capital, tasa</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años &lt;- 0</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capital_objetivo &lt;- capital * 3</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Mientras capital &lt; capital_objetivo Hacer</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capital &lt;- capital + (capital * tasa / 100)</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años &lt;- años + 1</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Fin Mientras</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Mostrar "Se necesitan ", años, " años para triplicar el capital."</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Fin</a:t>
            </a:r>
            <a:br>
              <a:rPr lang="en-US" sz="1450">
                <a:solidFill>
                  <a:srgbClr val="4A4A45"/>
                </a:solidFill>
                <a:highlight>
                  <a:srgbClr val="E7E7E4"/>
                </a:highlight>
                <a:latin typeface="Consolas"/>
                <a:ea typeface="Consolas"/>
                <a:cs typeface="Consolas"/>
                <a:sym typeface="Consolas"/>
              </a:rPr>
            </a:br>
            <a:endParaRPr sz="145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7" name="Shape 227"/>
        <p:cNvGrpSpPr/>
        <p:nvPr/>
      </p:nvGrpSpPr>
      <p:grpSpPr>
        <a:xfrm>
          <a:off x="0" y="0"/>
          <a:ext cx="0" cy="0"/>
          <a:chOff x="0" y="0"/>
          <a:chExt cx="0" cy="0"/>
        </a:xfrm>
      </p:grpSpPr>
      <p:pic>
        <p:nvPicPr>
          <p:cNvPr descr="preencoded.png" id="228" name="Google Shape;228;g2d5965f3d15_0_4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29" name="Google Shape;229;g2d5965f3d15_0_43"/>
          <p:cNvSpPr/>
          <p:nvPr/>
        </p:nvSpPr>
        <p:spPr>
          <a:xfrm>
            <a:off x="793790" y="1646873"/>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Mostrar Números Mayores o Iguales a 10</a:t>
            </a:r>
            <a:endParaRPr sz="4450">
              <a:solidFill>
                <a:schemeClr val="dk1"/>
              </a:solidFill>
              <a:latin typeface="Calibri"/>
              <a:ea typeface="Calibri"/>
              <a:cs typeface="Calibri"/>
              <a:sym typeface="Calibri"/>
            </a:endParaRPr>
          </a:p>
        </p:txBody>
      </p:sp>
      <p:sp>
        <p:nvSpPr>
          <p:cNvPr id="230" name="Google Shape;230;g2d5965f3d15_0_43"/>
          <p:cNvSpPr/>
          <p:nvPr/>
        </p:nvSpPr>
        <p:spPr>
          <a:xfrm>
            <a:off x="793790" y="3404592"/>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Este algoritmo lee 15 números y muestra solo aquellos que son mayores o iguales a 10.</a:t>
            </a:r>
            <a:endParaRPr sz="1750">
              <a:solidFill>
                <a:schemeClr val="dk1"/>
              </a:solidFill>
              <a:latin typeface="Calibri"/>
              <a:ea typeface="Calibri"/>
              <a:cs typeface="Calibri"/>
              <a:sym typeface="Calibri"/>
            </a:endParaRPr>
          </a:p>
        </p:txBody>
      </p:sp>
      <p:sp>
        <p:nvSpPr>
          <p:cNvPr id="231" name="Google Shape;231;g2d5965f3d15_0_43"/>
          <p:cNvSpPr/>
          <p:nvPr/>
        </p:nvSpPr>
        <p:spPr>
          <a:xfrm>
            <a:off x="793790" y="4640699"/>
            <a:ext cx="510300" cy="510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d5965f3d15_0_43"/>
          <p:cNvSpPr/>
          <p:nvPr/>
        </p:nvSpPr>
        <p:spPr>
          <a:xfrm>
            <a:off x="950238" y="4725710"/>
            <a:ext cx="197400" cy="34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650"/>
              <a:buFont typeface="Lato"/>
              <a:buNone/>
            </a:pPr>
            <a:r>
              <a:rPr b="1" lang="en-US" sz="2650">
                <a:solidFill>
                  <a:srgbClr val="4A4A45"/>
                </a:solidFill>
                <a:latin typeface="Lato"/>
                <a:ea typeface="Lato"/>
                <a:cs typeface="Lato"/>
                <a:sym typeface="Lato"/>
              </a:rPr>
              <a:t>1</a:t>
            </a:r>
            <a:endParaRPr sz="2650">
              <a:solidFill>
                <a:schemeClr val="dk1"/>
              </a:solidFill>
              <a:latin typeface="Calibri"/>
              <a:ea typeface="Calibri"/>
              <a:cs typeface="Calibri"/>
              <a:sym typeface="Calibri"/>
            </a:endParaRPr>
          </a:p>
        </p:txBody>
      </p:sp>
      <p:sp>
        <p:nvSpPr>
          <p:cNvPr id="233" name="Google Shape;233;g2d5965f3d15_0_43"/>
          <p:cNvSpPr/>
          <p:nvPr/>
        </p:nvSpPr>
        <p:spPr>
          <a:xfrm>
            <a:off x="1530906" y="4640699"/>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Lectura de Números</a:t>
            </a:r>
            <a:endParaRPr sz="2200">
              <a:solidFill>
                <a:schemeClr val="dk1"/>
              </a:solidFill>
              <a:latin typeface="Calibri"/>
              <a:ea typeface="Calibri"/>
              <a:cs typeface="Calibri"/>
              <a:sym typeface="Calibri"/>
            </a:endParaRPr>
          </a:p>
        </p:txBody>
      </p:sp>
      <p:sp>
        <p:nvSpPr>
          <p:cNvPr id="234" name="Google Shape;234;g2d5965f3d15_0_43"/>
          <p:cNvSpPr/>
          <p:nvPr/>
        </p:nvSpPr>
        <p:spPr>
          <a:xfrm>
            <a:off x="1530906" y="5131118"/>
            <a:ext cx="29277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Se lee un número en cada iteración del bucle.</a:t>
            </a:r>
            <a:endParaRPr sz="1750">
              <a:solidFill>
                <a:schemeClr val="dk1"/>
              </a:solidFill>
              <a:latin typeface="Calibri"/>
              <a:ea typeface="Calibri"/>
              <a:cs typeface="Calibri"/>
              <a:sym typeface="Calibri"/>
            </a:endParaRPr>
          </a:p>
        </p:txBody>
      </p:sp>
      <p:sp>
        <p:nvSpPr>
          <p:cNvPr id="235" name="Google Shape;235;g2d5965f3d15_0_43"/>
          <p:cNvSpPr/>
          <p:nvPr/>
        </p:nvSpPr>
        <p:spPr>
          <a:xfrm>
            <a:off x="4685467" y="4640699"/>
            <a:ext cx="510300" cy="510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d5965f3d15_0_43"/>
          <p:cNvSpPr/>
          <p:nvPr/>
        </p:nvSpPr>
        <p:spPr>
          <a:xfrm>
            <a:off x="4841915" y="4725710"/>
            <a:ext cx="197400" cy="34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650"/>
              <a:buFont typeface="Lato"/>
              <a:buNone/>
            </a:pPr>
            <a:r>
              <a:rPr b="1" lang="en-US" sz="2650">
                <a:solidFill>
                  <a:srgbClr val="4A4A45"/>
                </a:solidFill>
                <a:latin typeface="Lato"/>
                <a:ea typeface="Lato"/>
                <a:cs typeface="Lato"/>
                <a:sym typeface="Lato"/>
              </a:rPr>
              <a:t>2</a:t>
            </a:r>
            <a:endParaRPr sz="2650">
              <a:solidFill>
                <a:schemeClr val="dk1"/>
              </a:solidFill>
              <a:latin typeface="Calibri"/>
              <a:ea typeface="Calibri"/>
              <a:cs typeface="Calibri"/>
              <a:sym typeface="Calibri"/>
            </a:endParaRPr>
          </a:p>
        </p:txBody>
      </p:sp>
      <p:sp>
        <p:nvSpPr>
          <p:cNvPr id="237" name="Google Shape;237;g2d5965f3d15_0_43"/>
          <p:cNvSpPr/>
          <p:nvPr/>
        </p:nvSpPr>
        <p:spPr>
          <a:xfrm>
            <a:off x="5422583" y="4640699"/>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Comparación</a:t>
            </a:r>
            <a:endParaRPr sz="2200">
              <a:solidFill>
                <a:schemeClr val="dk1"/>
              </a:solidFill>
              <a:latin typeface="Calibri"/>
              <a:ea typeface="Calibri"/>
              <a:cs typeface="Calibri"/>
              <a:sym typeface="Calibri"/>
            </a:endParaRPr>
          </a:p>
        </p:txBody>
      </p:sp>
      <p:sp>
        <p:nvSpPr>
          <p:cNvPr id="238" name="Google Shape;238;g2d5965f3d15_0_43"/>
          <p:cNvSpPr/>
          <p:nvPr/>
        </p:nvSpPr>
        <p:spPr>
          <a:xfrm>
            <a:off x="5422583" y="5131118"/>
            <a:ext cx="29277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Se compara el número leído con el valor 10. Si el número es mayor o igual a 10, se muestra.</a:t>
            </a:r>
            <a:endParaRPr sz="175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 name="Shape 243"/>
        <p:cNvGrpSpPr/>
        <p:nvPr/>
      </p:nvGrpSpPr>
      <p:grpSpPr>
        <a:xfrm>
          <a:off x="0" y="0"/>
          <a:ext cx="0" cy="0"/>
          <a:chOff x="0" y="0"/>
          <a:chExt cx="0" cy="0"/>
        </a:xfrm>
      </p:grpSpPr>
      <p:pic>
        <p:nvPicPr>
          <p:cNvPr descr="preencoded.png" id="244" name="Google Shape;244;g2d5965f3d15_0_5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45" name="Google Shape;245;g2d5965f3d15_0_58"/>
          <p:cNvSpPr/>
          <p:nvPr/>
        </p:nvSpPr>
        <p:spPr>
          <a:xfrm>
            <a:off x="6280190" y="942380"/>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Pseudocódigo para Mostrar Números</a:t>
            </a:r>
            <a:endParaRPr sz="4450">
              <a:solidFill>
                <a:schemeClr val="dk1"/>
              </a:solidFill>
              <a:latin typeface="Calibri"/>
              <a:ea typeface="Calibri"/>
              <a:cs typeface="Calibri"/>
              <a:sym typeface="Calibri"/>
            </a:endParaRPr>
          </a:p>
        </p:txBody>
      </p:sp>
      <p:sp>
        <p:nvSpPr>
          <p:cNvPr id="246" name="Google Shape;246;g2d5965f3d15_0_58"/>
          <p:cNvSpPr/>
          <p:nvPr/>
        </p:nvSpPr>
        <p:spPr>
          <a:xfrm>
            <a:off x="6280190" y="2700099"/>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Este pseudocódigo representa el algoritmo que lee 15 números y muestra aquellos que son mayores o iguales a 10.</a:t>
            </a:r>
            <a:endParaRPr sz="1750">
              <a:solidFill>
                <a:schemeClr val="dk1"/>
              </a:solidFill>
              <a:latin typeface="Calibri"/>
              <a:ea typeface="Calibri"/>
              <a:cs typeface="Calibri"/>
              <a:sym typeface="Calibri"/>
            </a:endParaRPr>
          </a:p>
        </p:txBody>
      </p:sp>
      <p:sp>
        <p:nvSpPr>
          <p:cNvPr id="247" name="Google Shape;247;g2d5965f3d15_0_58"/>
          <p:cNvSpPr/>
          <p:nvPr/>
        </p:nvSpPr>
        <p:spPr>
          <a:xfrm>
            <a:off x="6280190" y="3681055"/>
            <a:ext cx="7556400" cy="3606300"/>
          </a:xfrm>
          <a:prstGeom prst="roundRect">
            <a:avLst>
              <a:gd fmla="val 944"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d5965f3d15_0_58"/>
          <p:cNvSpPr/>
          <p:nvPr/>
        </p:nvSpPr>
        <p:spPr>
          <a:xfrm>
            <a:off x="6268879" y="3681055"/>
            <a:ext cx="7578900" cy="3606300"/>
          </a:xfrm>
          <a:prstGeom prst="roundRect">
            <a:avLst>
              <a:gd fmla="val 944"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d5965f3d15_0_58"/>
          <p:cNvSpPr/>
          <p:nvPr/>
        </p:nvSpPr>
        <p:spPr>
          <a:xfrm>
            <a:off x="6495693" y="3851077"/>
            <a:ext cx="7125300" cy="3266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Consolas"/>
              <a:buNone/>
            </a:pPr>
            <a:r>
              <a:rPr lang="en-US" sz="1750">
                <a:solidFill>
                  <a:srgbClr val="4A4A45"/>
                </a:solidFill>
                <a:highlight>
                  <a:srgbClr val="E7E7E4"/>
                </a:highlight>
                <a:latin typeface="Consolas"/>
                <a:ea typeface="Consolas"/>
                <a:cs typeface="Consolas"/>
                <a:sym typeface="Consolas"/>
              </a:rPr>
              <a:t>Inicio</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Para i desde 1 hasta 15 Hacer</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Leer numero</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Si numero &gt;= 10 Entonces</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Mostrar numero</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Fin Si</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Fin Para</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Fin</a:t>
            </a:r>
            <a:br>
              <a:rPr lang="en-US" sz="1750">
                <a:solidFill>
                  <a:srgbClr val="4A4A45"/>
                </a:solidFill>
                <a:highlight>
                  <a:srgbClr val="E7E7E4"/>
                </a:highlight>
                <a:latin typeface="Consolas"/>
                <a:ea typeface="Consolas"/>
                <a:cs typeface="Consolas"/>
                <a:sym typeface="Consolas"/>
              </a:rPr>
            </a:br>
            <a:endParaRPr sz="175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4" name="Shape 254"/>
        <p:cNvGrpSpPr/>
        <p:nvPr/>
      </p:nvGrpSpPr>
      <p:grpSpPr>
        <a:xfrm>
          <a:off x="0" y="0"/>
          <a:ext cx="0" cy="0"/>
          <a:chOff x="0" y="0"/>
          <a:chExt cx="0" cy="0"/>
        </a:xfrm>
      </p:grpSpPr>
      <p:pic>
        <p:nvPicPr>
          <p:cNvPr descr="preencoded.png" id="255" name="Google Shape;255;g2d5965f3d15_0_68"/>
          <p:cNvPicPr preferRelativeResize="0"/>
          <p:nvPr/>
        </p:nvPicPr>
        <p:blipFill rotWithShape="1">
          <a:blip r:embed="rId3">
            <a:alphaModFix/>
          </a:blip>
          <a:srcRect b="0" l="0" r="0" t="0"/>
          <a:stretch/>
        </p:blipFill>
        <p:spPr>
          <a:xfrm>
            <a:off x="0" y="0"/>
            <a:ext cx="5486400" cy="8231863"/>
          </a:xfrm>
          <a:prstGeom prst="rect">
            <a:avLst/>
          </a:prstGeom>
          <a:noFill/>
          <a:ln>
            <a:noFill/>
          </a:ln>
        </p:spPr>
      </p:pic>
      <p:sp>
        <p:nvSpPr>
          <p:cNvPr id="256" name="Google Shape;256;g2d5965f3d15_0_68"/>
          <p:cNvSpPr/>
          <p:nvPr/>
        </p:nvSpPr>
        <p:spPr>
          <a:xfrm>
            <a:off x="6106597" y="487323"/>
            <a:ext cx="5997000" cy="5538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282824"/>
              </a:buClr>
              <a:buSzPts val="3450"/>
              <a:buFont typeface="Lato"/>
              <a:buNone/>
            </a:pPr>
            <a:r>
              <a:rPr b="1" lang="en-US" sz="3450">
                <a:solidFill>
                  <a:srgbClr val="282824"/>
                </a:solidFill>
                <a:latin typeface="Lato"/>
                <a:ea typeface="Lato"/>
                <a:cs typeface="Lato"/>
                <a:sym typeface="Lato"/>
              </a:rPr>
              <a:t>Conversión de Dólares a Euros</a:t>
            </a:r>
            <a:endParaRPr sz="3450">
              <a:solidFill>
                <a:schemeClr val="dk1"/>
              </a:solidFill>
              <a:latin typeface="Calibri"/>
              <a:ea typeface="Calibri"/>
              <a:cs typeface="Calibri"/>
              <a:sym typeface="Calibri"/>
            </a:endParaRPr>
          </a:p>
        </p:txBody>
      </p:sp>
      <p:sp>
        <p:nvSpPr>
          <p:cNvPr id="257" name="Google Shape;257;g2d5965f3d15_0_68"/>
          <p:cNvSpPr/>
          <p:nvPr/>
        </p:nvSpPr>
        <p:spPr>
          <a:xfrm>
            <a:off x="6106597" y="1306830"/>
            <a:ext cx="7903500" cy="5673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4A4A45"/>
              </a:buClr>
              <a:buSzPts val="1350"/>
              <a:buFont typeface="Lato"/>
              <a:buNone/>
            </a:pPr>
            <a:r>
              <a:rPr lang="en-US" sz="1350">
                <a:solidFill>
                  <a:srgbClr val="4A4A45"/>
                </a:solidFill>
                <a:latin typeface="Lato"/>
                <a:ea typeface="Lato"/>
                <a:cs typeface="Lato"/>
                <a:sym typeface="Lato"/>
              </a:rPr>
              <a:t>Este algoritmo suma los precios de 7 artículos en dólares y luego los convierte a euros utilizando una tasa de cambio.</a:t>
            </a:r>
            <a:endParaRPr sz="1350">
              <a:solidFill>
                <a:schemeClr val="dk1"/>
              </a:solidFill>
              <a:latin typeface="Calibri"/>
              <a:ea typeface="Calibri"/>
              <a:cs typeface="Calibri"/>
              <a:sym typeface="Calibri"/>
            </a:endParaRPr>
          </a:p>
        </p:txBody>
      </p:sp>
      <p:pic>
        <p:nvPicPr>
          <p:cNvPr descr="preencoded.png" id="258" name="Google Shape;258;g2d5965f3d15_0_68"/>
          <p:cNvPicPr preferRelativeResize="0"/>
          <p:nvPr/>
        </p:nvPicPr>
        <p:blipFill rotWithShape="1">
          <a:blip r:embed="rId4">
            <a:alphaModFix/>
          </a:blip>
          <a:srcRect b="0" l="0" r="0" t="0"/>
          <a:stretch/>
        </p:blipFill>
        <p:spPr>
          <a:xfrm>
            <a:off x="6106597" y="2073354"/>
            <a:ext cx="886063" cy="1417796"/>
          </a:xfrm>
          <a:prstGeom prst="rect">
            <a:avLst/>
          </a:prstGeom>
          <a:noFill/>
          <a:ln>
            <a:noFill/>
          </a:ln>
        </p:spPr>
      </p:pic>
      <p:sp>
        <p:nvSpPr>
          <p:cNvPr id="259" name="Google Shape;259;g2d5965f3d15_0_68"/>
          <p:cNvSpPr/>
          <p:nvPr/>
        </p:nvSpPr>
        <p:spPr>
          <a:xfrm>
            <a:off x="7258407" y="2250519"/>
            <a:ext cx="2215200" cy="2769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A4A45"/>
              </a:buClr>
              <a:buSzPts val="1700"/>
              <a:buFont typeface="Lato"/>
              <a:buNone/>
            </a:pPr>
            <a:r>
              <a:rPr b="1" lang="en-US" sz="1700">
                <a:solidFill>
                  <a:srgbClr val="4A4A45"/>
                </a:solidFill>
                <a:latin typeface="Lato"/>
                <a:ea typeface="Lato"/>
                <a:cs typeface="Lato"/>
                <a:sym typeface="Lato"/>
              </a:rPr>
              <a:t>Entrada</a:t>
            </a:r>
            <a:endParaRPr sz="1700">
              <a:solidFill>
                <a:schemeClr val="dk1"/>
              </a:solidFill>
              <a:latin typeface="Calibri"/>
              <a:ea typeface="Calibri"/>
              <a:cs typeface="Calibri"/>
              <a:sym typeface="Calibri"/>
            </a:endParaRPr>
          </a:p>
        </p:txBody>
      </p:sp>
      <p:sp>
        <p:nvSpPr>
          <p:cNvPr id="260" name="Google Shape;260;g2d5965f3d15_0_68"/>
          <p:cNvSpPr/>
          <p:nvPr/>
        </p:nvSpPr>
        <p:spPr>
          <a:xfrm>
            <a:off x="7258407" y="2633782"/>
            <a:ext cx="6751800" cy="283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4A4A45"/>
              </a:buClr>
              <a:buSzPts val="1350"/>
              <a:buFont typeface="Lato"/>
              <a:buNone/>
            </a:pPr>
            <a:r>
              <a:rPr lang="en-US" sz="1350">
                <a:solidFill>
                  <a:srgbClr val="4A4A45"/>
                </a:solidFill>
                <a:latin typeface="Lato"/>
                <a:ea typeface="Lato"/>
                <a:cs typeface="Lato"/>
                <a:sym typeface="Lato"/>
              </a:rPr>
              <a:t>Se ingresa la tasa de cambio y los precios de 7 artículos en dólares.</a:t>
            </a:r>
            <a:endParaRPr sz="1350">
              <a:solidFill>
                <a:schemeClr val="dk1"/>
              </a:solidFill>
              <a:latin typeface="Calibri"/>
              <a:ea typeface="Calibri"/>
              <a:cs typeface="Calibri"/>
              <a:sym typeface="Calibri"/>
            </a:endParaRPr>
          </a:p>
        </p:txBody>
      </p:sp>
      <p:pic>
        <p:nvPicPr>
          <p:cNvPr descr="preencoded.png" id="261" name="Google Shape;261;g2d5965f3d15_0_68"/>
          <p:cNvPicPr preferRelativeResize="0"/>
          <p:nvPr/>
        </p:nvPicPr>
        <p:blipFill rotWithShape="1">
          <a:blip r:embed="rId5">
            <a:alphaModFix/>
          </a:blip>
          <a:srcRect b="0" l="0" r="0" t="0"/>
          <a:stretch/>
        </p:blipFill>
        <p:spPr>
          <a:xfrm>
            <a:off x="6106597" y="3491151"/>
            <a:ext cx="886063" cy="1417796"/>
          </a:xfrm>
          <a:prstGeom prst="rect">
            <a:avLst/>
          </a:prstGeom>
          <a:noFill/>
          <a:ln>
            <a:noFill/>
          </a:ln>
        </p:spPr>
      </p:pic>
      <p:sp>
        <p:nvSpPr>
          <p:cNvPr id="262" name="Google Shape;262;g2d5965f3d15_0_68"/>
          <p:cNvSpPr/>
          <p:nvPr/>
        </p:nvSpPr>
        <p:spPr>
          <a:xfrm>
            <a:off x="7258407" y="3668316"/>
            <a:ext cx="2215200" cy="2769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A4A45"/>
              </a:buClr>
              <a:buSzPts val="1700"/>
              <a:buFont typeface="Lato"/>
              <a:buNone/>
            </a:pPr>
            <a:r>
              <a:rPr b="1" lang="en-US" sz="1700">
                <a:solidFill>
                  <a:srgbClr val="4A4A45"/>
                </a:solidFill>
                <a:latin typeface="Lato"/>
                <a:ea typeface="Lato"/>
                <a:cs typeface="Lato"/>
                <a:sym typeface="Lato"/>
              </a:rPr>
              <a:t>Suma</a:t>
            </a:r>
            <a:endParaRPr sz="1700">
              <a:solidFill>
                <a:schemeClr val="dk1"/>
              </a:solidFill>
              <a:latin typeface="Calibri"/>
              <a:ea typeface="Calibri"/>
              <a:cs typeface="Calibri"/>
              <a:sym typeface="Calibri"/>
            </a:endParaRPr>
          </a:p>
        </p:txBody>
      </p:sp>
      <p:sp>
        <p:nvSpPr>
          <p:cNvPr id="263" name="Google Shape;263;g2d5965f3d15_0_68"/>
          <p:cNvSpPr/>
          <p:nvPr/>
        </p:nvSpPr>
        <p:spPr>
          <a:xfrm>
            <a:off x="7258407" y="4051578"/>
            <a:ext cx="6751800" cy="283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4A4A45"/>
              </a:buClr>
              <a:buSzPts val="1350"/>
              <a:buFont typeface="Lato"/>
              <a:buNone/>
            </a:pPr>
            <a:r>
              <a:rPr lang="en-US" sz="1350">
                <a:solidFill>
                  <a:srgbClr val="4A4A45"/>
                </a:solidFill>
                <a:latin typeface="Lato"/>
                <a:ea typeface="Lato"/>
                <a:cs typeface="Lato"/>
                <a:sym typeface="Lato"/>
              </a:rPr>
              <a:t>Se suma el precio de cada artículo.</a:t>
            </a:r>
            <a:endParaRPr sz="1350">
              <a:solidFill>
                <a:schemeClr val="dk1"/>
              </a:solidFill>
              <a:latin typeface="Calibri"/>
              <a:ea typeface="Calibri"/>
              <a:cs typeface="Calibri"/>
              <a:sym typeface="Calibri"/>
            </a:endParaRPr>
          </a:p>
        </p:txBody>
      </p:sp>
      <p:pic>
        <p:nvPicPr>
          <p:cNvPr descr="preencoded.png" id="264" name="Google Shape;264;g2d5965f3d15_0_68"/>
          <p:cNvPicPr preferRelativeResize="0"/>
          <p:nvPr/>
        </p:nvPicPr>
        <p:blipFill rotWithShape="1">
          <a:blip r:embed="rId6">
            <a:alphaModFix/>
          </a:blip>
          <a:srcRect b="0" l="0" r="0" t="0"/>
          <a:stretch/>
        </p:blipFill>
        <p:spPr>
          <a:xfrm>
            <a:off x="6106597" y="4908947"/>
            <a:ext cx="886063" cy="1417796"/>
          </a:xfrm>
          <a:prstGeom prst="rect">
            <a:avLst/>
          </a:prstGeom>
          <a:noFill/>
          <a:ln>
            <a:noFill/>
          </a:ln>
        </p:spPr>
      </p:pic>
      <p:sp>
        <p:nvSpPr>
          <p:cNvPr id="265" name="Google Shape;265;g2d5965f3d15_0_68"/>
          <p:cNvSpPr/>
          <p:nvPr/>
        </p:nvSpPr>
        <p:spPr>
          <a:xfrm>
            <a:off x="7258407" y="5086112"/>
            <a:ext cx="2215200" cy="2769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A4A45"/>
              </a:buClr>
              <a:buSzPts val="1700"/>
              <a:buFont typeface="Lato"/>
              <a:buNone/>
            </a:pPr>
            <a:r>
              <a:rPr b="1" lang="en-US" sz="1700">
                <a:solidFill>
                  <a:srgbClr val="4A4A45"/>
                </a:solidFill>
                <a:latin typeface="Lato"/>
                <a:ea typeface="Lato"/>
                <a:cs typeface="Lato"/>
                <a:sym typeface="Lato"/>
              </a:rPr>
              <a:t>Conversión</a:t>
            </a:r>
            <a:endParaRPr sz="1700">
              <a:solidFill>
                <a:schemeClr val="dk1"/>
              </a:solidFill>
              <a:latin typeface="Calibri"/>
              <a:ea typeface="Calibri"/>
              <a:cs typeface="Calibri"/>
              <a:sym typeface="Calibri"/>
            </a:endParaRPr>
          </a:p>
        </p:txBody>
      </p:sp>
      <p:sp>
        <p:nvSpPr>
          <p:cNvPr id="266" name="Google Shape;266;g2d5965f3d15_0_68"/>
          <p:cNvSpPr/>
          <p:nvPr/>
        </p:nvSpPr>
        <p:spPr>
          <a:xfrm>
            <a:off x="7258407" y="5469374"/>
            <a:ext cx="6751800" cy="283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4A4A45"/>
              </a:buClr>
              <a:buSzPts val="1350"/>
              <a:buFont typeface="Lato"/>
              <a:buNone/>
            </a:pPr>
            <a:r>
              <a:rPr lang="en-US" sz="1350">
                <a:solidFill>
                  <a:srgbClr val="4A4A45"/>
                </a:solidFill>
                <a:latin typeface="Lato"/>
                <a:ea typeface="Lato"/>
                <a:cs typeface="Lato"/>
                <a:sym typeface="Lato"/>
              </a:rPr>
              <a:t>Se multiplica el total en dólares por la tasa de cambio para obtener el total en euros.</a:t>
            </a:r>
            <a:endParaRPr sz="1350">
              <a:solidFill>
                <a:schemeClr val="dk1"/>
              </a:solidFill>
              <a:latin typeface="Calibri"/>
              <a:ea typeface="Calibri"/>
              <a:cs typeface="Calibri"/>
              <a:sym typeface="Calibri"/>
            </a:endParaRPr>
          </a:p>
        </p:txBody>
      </p:sp>
      <p:pic>
        <p:nvPicPr>
          <p:cNvPr descr="preencoded.png" id="267" name="Google Shape;267;g2d5965f3d15_0_68"/>
          <p:cNvPicPr preferRelativeResize="0"/>
          <p:nvPr/>
        </p:nvPicPr>
        <p:blipFill rotWithShape="1">
          <a:blip r:embed="rId7">
            <a:alphaModFix/>
          </a:blip>
          <a:srcRect b="0" l="0" r="0" t="0"/>
          <a:stretch/>
        </p:blipFill>
        <p:spPr>
          <a:xfrm>
            <a:off x="6106597" y="6326743"/>
            <a:ext cx="886063" cy="1417796"/>
          </a:xfrm>
          <a:prstGeom prst="rect">
            <a:avLst/>
          </a:prstGeom>
          <a:noFill/>
          <a:ln>
            <a:noFill/>
          </a:ln>
        </p:spPr>
      </p:pic>
      <p:sp>
        <p:nvSpPr>
          <p:cNvPr id="268" name="Google Shape;268;g2d5965f3d15_0_68"/>
          <p:cNvSpPr/>
          <p:nvPr/>
        </p:nvSpPr>
        <p:spPr>
          <a:xfrm>
            <a:off x="7258407" y="6503908"/>
            <a:ext cx="2215200" cy="2769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A4A45"/>
              </a:buClr>
              <a:buSzPts val="1700"/>
              <a:buFont typeface="Lato"/>
              <a:buNone/>
            </a:pPr>
            <a:r>
              <a:rPr b="1" lang="en-US" sz="1700">
                <a:solidFill>
                  <a:srgbClr val="4A4A45"/>
                </a:solidFill>
                <a:latin typeface="Lato"/>
                <a:ea typeface="Lato"/>
                <a:cs typeface="Lato"/>
                <a:sym typeface="Lato"/>
              </a:rPr>
              <a:t>Salida</a:t>
            </a:r>
            <a:endParaRPr sz="1700">
              <a:solidFill>
                <a:schemeClr val="dk1"/>
              </a:solidFill>
              <a:latin typeface="Calibri"/>
              <a:ea typeface="Calibri"/>
              <a:cs typeface="Calibri"/>
              <a:sym typeface="Calibri"/>
            </a:endParaRPr>
          </a:p>
        </p:txBody>
      </p:sp>
      <p:sp>
        <p:nvSpPr>
          <p:cNvPr id="269" name="Google Shape;269;g2d5965f3d15_0_68"/>
          <p:cNvSpPr/>
          <p:nvPr/>
        </p:nvSpPr>
        <p:spPr>
          <a:xfrm>
            <a:off x="7258407" y="6887170"/>
            <a:ext cx="6751800" cy="283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4A4A45"/>
              </a:buClr>
              <a:buSzPts val="1350"/>
              <a:buFont typeface="Lato"/>
              <a:buNone/>
            </a:pPr>
            <a:r>
              <a:rPr lang="en-US" sz="1350">
                <a:solidFill>
                  <a:srgbClr val="4A4A45"/>
                </a:solidFill>
                <a:latin typeface="Lato"/>
                <a:ea typeface="Lato"/>
                <a:cs typeface="Lato"/>
                <a:sym typeface="Lato"/>
              </a:rPr>
              <a:t>Se muestra el total en euros.</a:t>
            </a:r>
            <a:endParaRPr sz="135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4" name="Shape 274"/>
        <p:cNvGrpSpPr/>
        <p:nvPr/>
      </p:nvGrpSpPr>
      <p:grpSpPr>
        <a:xfrm>
          <a:off x="0" y="0"/>
          <a:ext cx="0" cy="0"/>
          <a:chOff x="0" y="0"/>
          <a:chExt cx="0" cy="0"/>
        </a:xfrm>
      </p:grpSpPr>
      <p:pic>
        <p:nvPicPr>
          <p:cNvPr descr="preencoded.png" id="275" name="Google Shape;275;g2d5965f3d15_0_87"/>
          <p:cNvPicPr preferRelativeResize="0"/>
          <p:nvPr/>
        </p:nvPicPr>
        <p:blipFill rotWithShape="1">
          <a:blip r:embed="rId3">
            <a:alphaModFix/>
          </a:blip>
          <a:srcRect b="0" l="0" r="0" t="0"/>
          <a:stretch/>
        </p:blipFill>
        <p:spPr>
          <a:xfrm>
            <a:off x="0" y="0"/>
            <a:ext cx="14630400" cy="2314456"/>
          </a:xfrm>
          <a:prstGeom prst="rect">
            <a:avLst/>
          </a:prstGeom>
          <a:noFill/>
          <a:ln>
            <a:noFill/>
          </a:ln>
        </p:spPr>
      </p:pic>
      <p:sp>
        <p:nvSpPr>
          <p:cNvPr id="276" name="Google Shape;276;g2d5965f3d15_0_87"/>
          <p:cNvSpPr/>
          <p:nvPr/>
        </p:nvSpPr>
        <p:spPr>
          <a:xfrm>
            <a:off x="648057" y="2823567"/>
            <a:ext cx="8769300" cy="578700"/>
          </a:xfrm>
          <a:prstGeom prst="rect">
            <a:avLst/>
          </a:prstGeom>
          <a:noFill/>
          <a:ln>
            <a:noFill/>
          </a:ln>
        </p:spPr>
        <p:txBody>
          <a:bodyPr anchorCtr="0" anchor="t" bIns="0" lIns="0" spcFirstLastPara="1" rIns="0" wrap="square" tIns="0">
            <a:noAutofit/>
          </a:bodyPr>
          <a:lstStyle/>
          <a:p>
            <a:pPr indent="0" lvl="0" marL="0" marR="0" rtl="0" algn="l">
              <a:lnSpc>
                <a:spcPct val="126388"/>
              </a:lnSpc>
              <a:spcBef>
                <a:spcPts val="0"/>
              </a:spcBef>
              <a:spcAft>
                <a:spcPts val="0"/>
              </a:spcAft>
              <a:buClr>
                <a:srgbClr val="282824"/>
              </a:buClr>
              <a:buSzPts val="3600"/>
              <a:buFont typeface="Lato"/>
              <a:buNone/>
            </a:pPr>
            <a:r>
              <a:rPr b="1" lang="en-US" sz="3600">
                <a:solidFill>
                  <a:srgbClr val="282824"/>
                </a:solidFill>
                <a:latin typeface="Lato"/>
                <a:ea typeface="Lato"/>
                <a:cs typeface="Lato"/>
                <a:sym typeface="Lato"/>
              </a:rPr>
              <a:t>Pseudocódigo para Conversión de Moneda</a:t>
            </a:r>
            <a:endParaRPr sz="3600">
              <a:solidFill>
                <a:schemeClr val="dk1"/>
              </a:solidFill>
              <a:latin typeface="Calibri"/>
              <a:ea typeface="Calibri"/>
              <a:cs typeface="Calibri"/>
              <a:sym typeface="Calibri"/>
            </a:endParaRPr>
          </a:p>
        </p:txBody>
      </p:sp>
      <p:sp>
        <p:nvSpPr>
          <p:cNvPr id="277" name="Google Shape;277;g2d5965f3d15_0_87"/>
          <p:cNvSpPr/>
          <p:nvPr/>
        </p:nvSpPr>
        <p:spPr>
          <a:xfrm>
            <a:off x="648057" y="3679865"/>
            <a:ext cx="13334400" cy="2961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A4A45"/>
              </a:buClr>
              <a:buSzPts val="1450"/>
              <a:buFont typeface="Lato"/>
              <a:buNone/>
            </a:pPr>
            <a:r>
              <a:rPr lang="en-US" sz="1450">
                <a:solidFill>
                  <a:srgbClr val="4A4A45"/>
                </a:solidFill>
                <a:latin typeface="Lato"/>
                <a:ea typeface="Lato"/>
                <a:cs typeface="Lato"/>
                <a:sym typeface="Lato"/>
              </a:rPr>
              <a:t>Este pseudocódigo representa el algoritmo que suma los precios de 7 artículos en dólares y los convierte a euros.</a:t>
            </a:r>
            <a:endParaRPr sz="1450">
              <a:solidFill>
                <a:schemeClr val="dk1"/>
              </a:solidFill>
              <a:latin typeface="Calibri"/>
              <a:ea typeface="Calibri"/>
              <a:cs typeface="Calibri"/>
              <a:sym typeface="Calibri"/>
            </a:endParaRPr>
          </a:p>
        </p:txBody>
      </p:sp>
      <p:sp>
        <p:nvSpPr>
          <p:cNvPr id="278" name="Google Shape;278;g2d5965f3d15_0_87"/>
          <p:cNvSpPr/>
          <p:nvPr/>
        </p:nvSpPr>
        <p:spPr>
          <a:xfrm>
            <a:off x="648057" y="4184332"/>
            <a:ext cx="13334400" cy="3536100"/>
          </a:xfrm>
          <a:prstGeom prst="roundRect">
            <a:avLst>
              <a:gd fmla="val 785"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d5965f3d15_0_87"/>
          <p:cNvSpPr/>
          <p:nvPr/>
        </p:nvSpPr>
        <p:spPr>
          <a:xfrm>
            <a:off x="638889" y="4184332"/>
            <a:ext cx="13352700" cy="3536100"/>
          </a:xfrm>
          <a:prstGeom prst="roundRect">
            <a:avLst>
              <a:gd fmla="val 785"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d5965f3d15_0_87"/>
          <p:cNvSpPr/>
          <p:nvPr/>
        </p:nvSpPr>
        <p:spPr>
          <a:xfrm>
            <a:off x="824032" y="4323159"/>
            <a:ext cx="12982200" cy="32586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4A4A45"/>
              </a:buClr>
              <a:buSzPts val="1450"/>
              <a:buFont typeface="Consolas"/>
              <a:buNone/>
            </a:pPr>
            <a:r>
              <a:rPr lang="en-US" sz="1450">
                <a:solidFill>
                  <a:srgbClr val="4A4A45"/>
                </a:solidFill>
                <a:highlight>
                  <a:srgbClr val="E7E7E4"/>
                </a:highlight>
                <a:latin typeface="Consolas"/>
                <a:ea typeface="Consolas"/>
                <a:cs typeface="Consolas"/>
                <a:sym typeface="Consolas"/>
              </a:rPr>
              <a:t>Inicio</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total &lt;- 0</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Leer tasa_cambio</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Para i desde 1 hasta 7 Hacer</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Leer precio</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total &lt;- total + precio</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Fin Para</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total_euros &lt;- total * tasa_cambio</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    Mostrar "Total en euros: ", total_euros</a:t>
            </a:r>
            <a:br>
              <a:rPr lang="en-US" sz="1450">
                <a:solidFill>
                  <a:srgbClr val="4A4A45"/>
                </a:solidFill>
                <a:highlight>
                  <a:srgbClr val="E7E7E4"/>
                </a:highlight>
                <a:latin typeface="Consolas"/>
                <a:ea typeface="Consolas"/>
                <a:cs typeface="Consolas"/>
                <a:sym typeface="Consolas"/>
              </a:rPr>
            </a:br>
            <a:r>
              <a:rPr lang="en-US" sz="1450">
                <a:solidFill>
                  <a:srgbClr val="4A4A45"/>
                </a:solidFill>
                <a:highlight>
                  <a:srgbClr val="E7E7E4"/>
                </a:highlight>
                <a:latin typeface="Consolas"/>
                <a:ea typeface="Consolas"/>
                <a:cs typeface="Consolas"/>
                <a:sym typeface="Consolas"/>
              </a:rPr>
              <a:t>Fin</a:t>
            </a:r>
            <a:br>
              <a:rPr lang="en-US" sz="1450">
                <a:solidFill>
                  <a:srgbClr val="4A4A45"/>
                </a:solidFill>
                <a:highlight>
                  <a:srgbClr val="E7E7E4"/>
                </a:highlight>
                <a:latin typeface="Consolas"/>
                <a:ea typeface="Consolas"/>
                <a:cs typeface="Consolas"/>
                <a:sym typeface="Consolas"/>
              </a:rPr>
            </a:br>
            <a:endParaRPr sz="145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5" name="Shape 285"/>
        <p:cNvGrpSpPr/>
        <p:nvPr/>
      </p:nvGrpSpPr>
      <p:grpSpPr>
        <a:xfrm>
          <a:off x="0" y="0"/>
          <a:ext cx="0" cy="0"/>
          <a:chOff x="0" y="0"/>
          <a:chExt cx="0" cy="0"/>
        </a:xfrm>
      </p:grpSpPr>
      <p:pic>
        <p:nvPicPr>
          <p:cNvPr descr="preencoded.png" id="286" name="Google Shape;286;g2d5965f3d15_0_12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87" name="Google Shape;287;g2d5965f3d15_0_127"/>
          <p:cNvSpPr/>
          <p:nvPr/>
        </p:nvSpPr>
        <p:spPr>
          <a:xfrm>
            <a:off x="736640" y="582216"/>
            <a:ext cx="7670700" cy="13152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282824"/>
              </a:buClr>
              <a:buSzPts val="4100"/>
              <a:buFont typeface="Lato"/>
              <a:buNone/>
            </a:pPr>
            <a:r>
              <a:rPr b="1" lang="en-US" sz="4100">
                <a:solidFill>
                  <a:srgbClr val="282824"/>
                </a:solidFill>
                <a:latin typeface="Lato"/>
                <a:ea typeface="Lato"/>
                <a:cs typeface="Lato"/>
                <a:sym typeface="Lato"/>
              </a:rPr>
              <a:t>Algoritmo para registrar el consumo en un café</a:t>
            </a:r>
            <a:endParaRPr sz="4100">
              <a:solidFill>
                <a:schemeClr val="dk1"/>
              </a:solidFill>
              <a:latin typeface="Calibri"/>
              <a:ea typeface="Calibri"/>
              <a:cs typeface="Calibri"/>
              <a:sym typeface="Calibri"/>
            </a:endParaRPr>
          </a:p>
        </p:txBody>
      </p:sp>
      <p:sp>
        <p:nvSpPr>
          <p:cNvPr id="288" name="Google Shape;288;g2d5965f3d15_0_127"/>
          <p:cNvSpPr/>
          <p:nvPr/>
        </p:nvSpPr>
        <p:spPr>
          <a:xfrm>
            <a:off x="736640" y="2213015"/>
            <a:ext cx="7670700" cy="673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Este algoritmo se encarga de calcular el pago de cada cliente en un café, aplicando un descuento del 15% si el consumo supera los 30,000.</a:t>
            </a:r>
            <a:endParaRPr sz="1650">
              <a:solidFill>
                <a:schemeClr val="dk1"/>
              </a:solidFill>
              <a:latin typeface="Calibri"/>
              <a:ea typeface="Calibri"/>
              <a:cs typeface="Calibri"/>
              <a:sym typeface="Calibri"/>
            </a:endParaRPr>
          </a:p>
        </p:txBody>
      </p:sp>
      <p:sp>
        <p:nvSpPr>
          <p:cNvPr id="289" name="Google Shape;289;g2d5965f3d15_0_127"/>
          <p:cNvSpPr/>
          <p:nvPr/>
        </p:nvSpPr>
        <p:spPr>
          <a:xfrm>
            <a:off x="736640" y="3123128"/>
            <a:ext cx="7670700" cy="673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El algoritmo también calcula el total de todos los pagos, brindando una visión general de las ganancias del día.</a:t>
            </a:r>
            <a:endParaRPr sz="1650">
              <a:solidFill>
                <a:schemeClr val="dk1"/>
              </a:solidFill>
              <a:latin typeface="Calibri"/>
              <a:ea typeface="Calibri"/>
              <a:cs typeface="Calibri"/>
              <a:sym typeface="Calibri"/>
            </a:endParaRPr>
          </a:p>
        </p:txBody>
      </p:sp>
      <p:sp>
        <p:nvSpPr>
          <p:cNvPr id="290" name="Google Shape;290;g2d5965f3d15_0_127"/>
          <p:cNvSpPr/>
          <p:nvPr/>
        </p:nvSpPr>
        <p:spPr>
          <a:xfrm>
            <a:off x="736640" y="4269938"/>
            <a:ext cx="473400" cy="4734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d5965f3d15_0_127"/>
          <p:cNvSpPr/>
          <p:nvPr/>
        </p:nvSpPr>
        <p:spPr>
          <a:xfrm>
            <a:off x="881777" y="4348758"/>
            <a:ext cx="183000" cy="315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450"/>
              <a:buFont typeface="Lato"/>
              <a:buNone/>
            </a:pPr>
            <a:r>
              <a:rPr b="1" lang="en-US" sz="2450">
                <a:solidFill>
                  <a:srgbClr val="4A4A45"/>
                </a:solidFill>
                <a:latin typeface="Lato"/>
                <a:ea typeface="Lato"/>
                <a:cs typeface="Lato"/>
                <a:sym typeface="Lato"/>
              </a:rPr>
              <a:t>1</a:t>
            </a:r>
            <a:endParaRPr sz="2450">
              <a:solidFill>
                <a:schemeClr val="dk1"/>
              </a:solidFill>
              <a:latin typeface="Calibri"/>
              <a:ea typeface="Calibri"/>
              <a:cs typeface="Calibri"/>
              <a:sym typeface="Calibri"/>
            </a:endParaRPr>
          </a:p>
        </p:txBody>
      </p:sp>
      <p:sp>
        <p:nvSpPr>
          <p:cNvPr id="292" name="Google Shape;292;g2d5965f3d15_0_127"/>
          <p:cNvSpPr/>
          <p:nvPr/>
        </p:nvSpPr>
        <p:spPr>
          <a:xfrm>
            <a:off x="1420535" y="4269938"/>
            <a:ext cx="2630700" cy="3288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A4A45"/>
              </a:buClr>
              <a:buSzPts val="2050"/>
              <a:buFont typeface="Lato"/>
              <a:buNone/>
            </a:pPr>
            <a:r>
              <a:rPr b="1" lang="en-US" sz="2050">
                <a:solidFill>
                  <a:srgbClr val="4A4A45"/>
                </a:solidFill>
                <a:latin typeface="Lato"/>
                <a:ea typeface="Lato"/>
                <a:cs typeface="Lato"/>
                <a:sym typeface="Lato"/>
              </a:rPr>
              <a:t>Entrada</a:t>
            </a:r>
            <a:endParaRPr sz="2050">
              <a:solidFill>
                <a:schemeClr val="dk1"/>
              </a:solidFill>
              <a:latin typeface="Calibri"/>
              <a:ea typeface="Calibri"/>
              <a:cs typeface="Calibri"/>
              <a:sym typeface="Calibri"/>
            </a:endParaRPr>
          </a:p>
        </p:txBody>
      </p:sp>
      <p:sp>
        <p:nvSpPr>
          <p:cNvPr id="293" name="Google Shape;293;g2d5965f3d15_0_127"/>
          <p:cNvSpPr/>
          <p:nvPr/>
        </p:nvSpPr>
        <p:spPr>
          <a:xfrm>
            <a:off x="1420535" y="4724995"/>
            <a:ext cx="3046200" cy="673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Consumo de cada cliente y número de clientes.</a:t>
            </a:r>
            <a:endParaRPr sz="1650">
              <a:solidFill>
                <a:schemeClr val="dk1"/>
              </a:solidFill>
              <a:latin typeface="Calibri"/>
              <a:ea typeface="Calibri"/>
              <a:cs typeface="Calibri"/>
              <a:sym typeface="Calibri"/>
            </a:endParaRPr>
          </a:p>
        </p:txBody>
      </p:sp>
      <p:sp>
        <p:nvSpPr>
          <p:cNvPr id="294" name="Google Shape;294;g2d5965f3d15_0_127"/>
          <p:cNvSpPr/>
          <p:nvPr/>
        </p:nvSpPr>
        <p:spPr>
          <a:xfrm>
            <a:off x="4677251" y="4269938"/>
            <a:ext cx="473400" cy="4734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2d5965f3d15_0_127"/>
          <p:cNvSpPr/>
          <p:nvPr/>
        </p:nvSpPr>
        <p:spPr>
          <a:xfrm>
            <a:off x="4822388" y="4348758"/>
            <a:ext cx="183000" cy="315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450"/>
              <a:buFont typeface="Lato"/>
              <a:buNone/>
            </a:pPr>
            <a:r>
              <a:rPr b="1" lang="en-US" sz="2450">
                <a:solidFill>
                  <a:srgbClr val="4A4A45"/>
                </a:solidFill>
                <a:latin typeface="Lato"/>
                <a:ea typeface="Lato"/>
                <a:cs typeface="Lato"/>
                <a:sym typeface="Lato"/>
              </a:rPr>
              <a:t>2</a:t>
            </a:r>
            <a:endParaRPr sz="2450">
              <a:solidFill>
                <a:schemeClr val="dk1"/>
              </a:solidFill>
              <a:latin typeface="Calibri"/>
              <a:ea typeface="Calibri"/>
              <a:cs typeface="Calibri"/>
              <a:sym typeface="Calibri"/>
            </a:endParaRPr>
          </a:p>
        </p:txBody>
      </p:sp>
      <p:sp>
        <p:nvSpPr>
          <p:cNvPr id="296" name="Google Shape;296;g2d5965f3d15_0_127"/>
          <p:cNvSpPr/>
          <p:nvPr/>
        </p:nvSpPr>
        <p:spPr>
          <a:xfrm>
            <a:off x="5361146" y="4269938"/>
            <a:ext cx="2630700" cy="3288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A4A45"/>
              </a:buClr>
              <a:buSzPts val="2050"/>
              <a:buFont typeface="Lato"/>
              <a:buNone/>
            </a:pPr>
            <a:r>
              <a:rPr b="1" lang="en-US" sz="2050">
                <a:solidFill>
                  <a:srgbClr val="4A4A45"/>
                </a:solidFill>
                <a:latin typeface="Lato"/>
                <a:ea typeface="Lato"/>
                <a:cs typeface="Lato"/>
                <a:sym typeface="Lato"/>
              </a:rPr>
              <a:t>Salida</a:t>
            </a:r>
            <a:endParaRPr sz="2050">
              <a:solidFill>
                <a:schemeClr val="dk1"/>
              </a:solidFill>
              <a:latin typeface="Calibri"/>
              <a:ea typeface="Calibri"/>
              <a:cs typeface="Calibri"/>
              <a:sym typeface="Calibri"/>
            </a:endParaRPr>
          </a:p>
        </p:txBody>
      </p:sp>
      <p:sp>
        <p:nvSpPr>
          <p:cNvPr id="297" name="Google Shape;297;g2d5965f3d15_0_127"/>
          <p:cNvSpPr/>
          <p:nvPr/>
        </p:nvSpPr>
        <p:spPr>
          <a:xfrm>
            <a:off x="5361146" y="4724995"/>
            <a:ext cx="3046200" cy="1346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Pago total de cada cliente (aplicando descuento si es necesario) y total de todos los pagos.</a:t>
            </a:r>
            <a:endParaRPr sz="1650">
              <a:solidFill>
                <a:schemeClr val="dk1"/>
              </a:solidFill>
              <a:latin typeface="Calibri"/>
              <a:ea typeface="Calibri"/>
              <a:cs typeface="Calibri"/>
              <a:sym typeface="Calibri"/>
            </a:endParaRPr>
          </a:p>
        </p:txBody>
      </p:sp>
      <p:sp>
        <p:nvSpPr>
          <p:cNvPr id="298" name="Google Shape;298;g2d5965f3d15_0_127"/>
          <p:cNvSpPr/>
          <p:nvPr/>
        </p:nvSpPr>
        <p:spPr>
          <a:xfrm>
            <a:off x="736640" y="6518910"/>
            <a:ext cx="473400" cy="4734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d5965f3d15_0_127"/>
          <p:cNvSpPr/>
          <p:nvPr/>
        </p:nvSpPr>
        <p:spPr>
          <a:xfrm>
            <a:off x="881777" y="6597729"/>
            <a:ext cx="183000" cy="315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450"/>
              <a:buFont typeface="Lato"/>
              <a:buNone/>
            </a:pPr>
            <a:r>
              <a:rPr b="1" lang="en-US" sz="2450">
                <a:solidFill>
                  <a:srgbClr val="4A4A45"/>
                </a:solidFill>
                <a:latin typeface="Lato"/>
                <a:ea typeface="Lato"/>
                <a:cs typeface="Lato"/>
                <a:sym typeface="Lato"/>
              </a:rPr>
              <a:t>3</a:t>
            </a:r>
            <a:endParaRPr sz="2450">
              <a:solidFill>
                <a:schemeClr val="dk1"/>
              </a:solidFill>
              <a:latin typeface="Calibri"/>
              <a:ea typeface="Calibri"/>
              <a:cs typeface="Calibri"/>
              <a:sym typeface="Calibri"/>
            </a:endParaRPr>
          </a:p>
        </p:txBody>
      </p:sp>
      <p:sp>
        <p:nvSpPr>
          <p:cNvPr id="300" name="Google Shape;300;g2d5965f3d15_0_127"/>
          <p:cNvSpPr/>
          <p:nvPr/>
        </p:nvSpPr>
        <p:spPr>
          <a:xfrm>
            <a:off x="1420535" y="6518910"/>
            <a:ext cx="2630700" cy="3288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A4A45"/>
              </a:buClr>
              <a:buSzPts val="2050"/>
              <a:buFont typeface="Lato"/>
              <a:buNone/>
            </a:pPr>
            <a:r>
              <a:rPr b="1" lang="en-US" sz="2050">
                <a:solidFill>
                  <a:srgbClr val="4A4A45"/>
                </a:solidFill>
                <a:latin typeface="Lato"/>
                <a:ea typeface="Lato"/>
                <a:cs typeface="Lato"/>
                <a:sym typeface="Lato"/>
              </a:rPr>
              <a:t>Proceso</a:t>
            </a:r>
            <a:endParaRPr sz="2050">
              <a:solidFill>
                <a:schemeClr val="dk1"/>
              </a:solidFill>
              <a:latin typeface="Calibri"/>
              <a:ea typeface="Calibri"/>
              <a:cs typeface="Calibri"/>
              <a:sym typeface="Calibri"/>
            </a:endParaRPr>
          </a:p>
        </p:txBody>
      </p:sp>
      <p:sp>
        <p:nvSpPr>
          <p:cNvPr id="301" name="Google Shape;301;g2d5965f3d15_0_127"/>
          <p:cNvSpPr/>
          <p:nvPr/>
        </p:nvSpPr>
        <p:spPr>
          <a:xfrm>
            <a:off x="1420535" y="6973967"/>
            <a:ext cx="6986700" cy="673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Leer el consumo de cada cliente. Si el consumo es mayor a 30,000, aplicar un descuento del 15%. Calcular el total de pagos de todos los clientes.</a:t>
            </a:r>
            <a:endParaRPr sz="165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6" name="Shape 306"/>
        <p:cNvGrpSpPr/>
        <p:nvPr/>
      </p:nvGrpSpPr>
      <p:grpSpPr>
        <a:xfrm>
          <a:off x="0" y="0"/>
          <a:ext cx="0" cy="0"/>
          <a:chOff x="0" y="0"/>
          <a:chExt cx="0" cy="0"/>
        </a:xfrm>
      </p:grpSpPr>
      <p:pic>
        <p:nvPicPr>
          <p:cNvPr descr="preencoded.png" id="307" name="Google Shape;307;g2d5965f3d15_0_14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08" name="Google Shape;308;g2d5965f3d15_0_147"/>
          <p:cNvSpPr/>
          <p:nvPr/>
        </p:nvSpPr>
        <p:spPr>
          <a:xfrm>
            <a:off x="587693" y="597694"/>
            <a:ext cx="7968600" cy="10494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282824"/>
              </a:buClr>
              <a:buSzPts val="3300"/>
              <a:buFont typeface="Lato"/>
              <a:buNone/>
            </a:pPr>
            <a:r>
              <a:rPr b="1" lang="en-US" sz="3300">
                <a:solidFill>
                  <a:srgbClr val="282824"/>
                </a:solidFill>
                <a:latin typeface="Lato"/>
                <a:ea typeface="Lato"/>
                <a:cs typeface="Lato"/>
                <a:sym typeface="Lato"/>
              </a:rPr>
              <a:t>Pseudocódigo para el algoritmo de consumo en un café</a:t>
            </a:r>
            <a:endParaRPr sz="3300">
              <a:solidFill>
                <a:schemeClr val="dk1"/>
              </a:solidFill>
              <a:latin typeface="Calibri"/>
              <a:ea typeface="Calibri"/>
              <a:cs typeface="Calibri"/>
              <a:sym typeface="Calibri"/>
            </a:endParaRPr>
          </a:p>
        </p:txBody>
      </p:sp>
      <p:sp>
        <p:nvSpPr>
          <p:cNvPr id="309" name="Google Shape;309;g2d5965f3d15_0_147"/>
          <p:cNvSpPr/>
          <p:nvPr/>
        </p:nvSpPr>
        <p:spPr>
          <a:xfrm>
            <a:off x="587693" y="1898928"/>
            <a:ext cx="7968600" cy="2685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A4A45"/>
              </a:buClr>
              <a:buSzPts val="1300"/>
              <a:buFont typeface="Lato"/>
              <a:buNone/>
            </a:pPr>
            <a:r>
              <a:rPr lang="en-US" sz="1300">
                <a:solidFill>
                  <a:srgbClr val="4A4A45"/>
                </a:solidFill>
                <a:latin typeface="Lato"/>
                <a:ea typeface="Lato"/>
                <a:cs typeface="Lato"/>
                <a:sym typeface="Lato"/>
              </a:rPr>
              <a:t>El pseudocódigo es una representación textual del algoritmo, utilizando un lenguaje sencillo y comprensible.</a:t>
            </a:r>
            <a:endParaRPr sz="1300">
              <a:solidFill>
                <a:schemeClr val="dk1"/>
              </a:solidFill>
              <a:latin typeface="Calibri"/>
              <a:ea typeface="Calibri"/>
              <a:cs typeface="Calibri"/>
              <a:sym typeface="Calibri"/>
            </a:endParaRPr>
          </a:p>
        </p:txBody>
      </p:sp>
      <p:sp>
        <p:nvSpPr>
          <p:cNvPr id="310" name="Google Shape;310;g2d5965f3d15_0_147"/>
          <p:cNvSpPr/>
          <p:nvPr/>
        </p:nvSpPr>
        <p:spPr>
          <a:xfrm>
            <a:off x="587693" y="2356366"/>
            <a:ext cx="7968600" cy="5373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A4A45"/>
              </a:buClr>
              <a:buSzPts val="1300"/>
              <a:buFont typeface="Lato"/>
              <a:buNone/>
            </a:pPr>
            <a:r>
              <a:rPr lang="en-US" sz="1300">
                <a:solidFill>
                  <a:srgbClr val="4A4A45"/>
                </a:solidFill>
                <a:latin typeface="Lato"/>
                <a:ea typeface="Lato"/>
                <a:cs typeface="Lato"/>
                <a:sym typeface="Lato"/>
              </a:rPr>
              <a:t>Este pseudocódigo describe paso a paso cómo funciona el algoritmo, incluyendo la entrada, el proceso y la salida.</a:t>
            </a:r>
            <a:endParaRPr sz="1300">
              <a:solidFill>
                <a:schemeClr val="dk1"/>
              </a:solidFill>
              <a:latin typeface="Calibri"/>
              <a:ea typeface="Calibri"/>
              <a:cs typeface="Calibri"/>
              <a:sym typeface="Calibri"/>
            </a:endParaRPr>
          </a:p>
        </p:txBody>
      </p:sp>
      <p:sp>
        <p:nvSpPr>
          <p:cNvPr id="311" name="Google Shape;311;g2d5965f3d15_0_147"/>
          <p:cNvSpPr/>
          <p:nvPr/>
        </p:nvSpPr>
        <p:spPr>
          <a:xfrm>
            <a:off x="587693" y="3082409"/>
            <a:ext cx="7968600" cy="4549500"/>
          </a:xfrm>
          <a:prstGeom prst="roundRect">
            <a:avLst>
              <a:gd fmla="val 554"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d5965f3d15_0_147"/>
          <p:cNvSpPr/>
          <p:nvPr/>
        </p:nvSpPr>
        <p:spPr>
          <a:xfrm>
            <a:off x="579358" y="3082409"/>
            <a:ext cx="7985400" cy="4549500"/>
          </a:xfrm>
          <a:prstGeom prst="roundRect">
            <a:avLst>
              <a:gd fmla="val 554"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d5965f3d15_0_147"/>
          <p:cNvSpPr/>
          <p:nvPr/>
        </p:nvSpPr>
        <p:spPr>
          <a:xfrm>
            <a:off x="747236" y="3208258"/>
            <a:ext cx="7649400" cy="42978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A4A45"/>
              </a:buClr>
              <a:buSzPts val="1300"/>
              <a:buFont typeface="Consolas"/>
              <a:buNone/>
            </a:pPr>
            <a:r>
              <a:rPr lang="en-US" sz="1300">
                <a:solidFill>
                  <a:srgbClr val="4A4A45"/>
                </a:solidFill>
                <a:highlight>
                  <a:srgbClr val="E7E7E4"/>
                </a:highlight>
                <a:latin typeface="Consolas"/>
                <a:ea typeface="Consolas"/>
                <a:cs typeface="Consolas"/>
                <a:sym typeface="Consolas"/>
              </a:rPr>
              <a:t>Inicio</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Leer num_clientes</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total_general &lt;- 0</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Para i desde 1 hasta num_clientes Hacer</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Leer consumo</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Si consumo &gt; 30000 Entonces</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pago &lt;- consumo * 0.85</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Sino</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pago &lt;- consumo</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Fin Si</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total_general &lt;- total_general + pago</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Mostrar "El pago del cliente ", i, " es: ", pago</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Fin Para</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  Mostrar "El total de todos los pagos es: ", total_general</a:t>
            </a:r>
            <a:br>
              <a:rPr lang="en-US" sz="1300">
                <a:solidFill>
                  <a:srgbClr val="4A4A45"/>
                </a:solidFill>
                <a:highlight>
                  <a:srgbClr val="E7E7E4"/>
                </a:highlight>
                <a:latin typeface="Consolas"/>
                <a:ea typeface="Consolas"/>
                <a:cs typeface="Consolas"/>
                <a:sym typeface="Consolas"/>
              </a:rPr>
            </a:br>
            <a:r>
              <a:rPr lang="en-US" sz="1300">
                <a:solidFill>
                  <a:srgbClr val="4A4A45"/>
                </a:solidFill>
                <a:highlight>
                  <a:srgbClr val="E7E7E4"/>
                </a:highlight>
                <a:latin typeface="Consolas"/>
                <a:ea typeface="Consolas"/>
                <a:cs typeface="Consolas"/>
                <a:sym typeface="Consolas"/>
              </a:rPr>
              <a:t>Fin</a:t>
            </a:r>
            <a:br>
              <a:rPr lang="en-US" sz="1300">
                <a:solidFill>
                  <a:srgbClr val="4A4A45"/>
                </a:solidFill>
                <a:highlight>
                  <a:srgbClr val="E7E7E4"/>
                </a:highlight>
                <a:latin typeface="Consolas"/>
                <a:ea typeface="Consolas"/>
                <a:cs typeface="Consolas"/>
                <a:sym typeface="Consolas"/>
              </a:rPr>
            </a:br>
            <a:endParaRPr sz="13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8" name="Shape 318"/>
        <p:cNvGrpSpPr/>
        <p:nvPr/>
      </p:nvGrpSpPr>
      <p:grpSpPr>
        <a:xfrm>
          <a:off x="0" y="0"/>
          <a:ext cx="0" cy="0"/>
          <a:chOff x="0" y="0"/>
          <a:chExt cx="0" cy="0"/>
        </a:xfrm>
      </p:grpSpPr>
      <p:sp>
        <p:nvSpPr>
          <p:cNvPr id="319" name="Google Shape;319;g2d5965f3d15_0_158"/>
          <p:cNvSpPr/>
          <p:nvPr/>
        </p:nvSpPr>
        <p:spPr>
          <a:xfrm>
            <a:off x="396835" y="311825"/>
            <a:ext cx="73206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82824"/>
              </a:buClr>
              <a:buSzPts val="2200"/>
              <a:buFont typeface="Lato"/>
              <a:buNone/>
            </a:pPr>
            <a:r>
              <a:rPr b="1" lang="en-US" sz="2200">
                <a:solidFill>
                  <a:srgbClr val="282824"/>
                </a:solidFill>
                <a:latin typeface="Lato"/>
                <a:ea typeface="Lato"/>
                <a:cs typeface="Lato"/>
                <a:sym typeface="Lato"/>
              </a:rPr>
              <a:t>Diagrama de flujo para el algoritmo de consumo en un café</a:t>
            </a:r>
            <a:endParaRPr sz="2200">
              <a:solidFill>
                <a:schemeClr val="dk1"/>
              </a:solidFill>
              <a:latin typeface="Calibri"/>
              <a:ea typeface="Calibri"/>
              <a:cs typeface="Calibri"/>
              <a:sym typeface="Calibri"/>
            </a:endParaRPr>
          </a:p>
        </p:txBody>
      </p:sp>
      <p:sp>
        <p:nvSpPr>
          <p:cNvPr id="320" name="Google Shape;320;g2d5965f3d15_0_158"/>
          <p:cNvSpPr/>
          <p:nvPr/>
        </p:nvSpPr>
        <p:spPr>
          <a:xfrm>
            <a:off x="396835" y="892969"/>
            <a:ext cx="138366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El diagrama de flujo es una representación visual del algoritmo, utilizando símbolos estándar para representar las diferentes operaciones.</a:t>
            </a:r>
            <a:endParaRPr sz="850">
              <a:solidFill>
                <a:schemeClr val="dk1"/>
              </a:solidFill>
              <a:latin typeface="Calibri"/>
              <a:ea typeface="Calibri"/>
              <a:cs typeface="Calibri"/>
              <a:sym typeface="Calibri"/>
            </a:endParaRPr>
          </a:p>
        </p:txBody>
      </p:sp>
      <p:sp>
        <p:nvSpPr>
          <p:cNvPr id="321" name="Google Shape;321;g2d5965f3d15_0_158"/>
          <p:cNvSpPr/>
          <p:nvPr/>
        </p:nvSpPr>
        <p:spPr>
          <a:xfrm>
            <a:off x="396835" y="1201936"/>
            <a:ext cx="138366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Este diagrama ayuda a comprender el flujo de información y las decisiones que se toman en el algoritmo.</a:t>
            </a:r>
            <a:endParaRPr sz="850">
              <a:solidFill>
                <a:schemeClr val="dk1"/>
              </a:solidFill>
              <a:latin typeface="Calibri"/>
              <a:ea typeface="Calibri"/>
              <a:cs typeface="Calibri"/>
              <a:sym typeface="Calibri"/>
            </a:endParaRPr>
          </a:p>
        </p:txBody>
      </p:sp>
      <p:sp>
        <p:nvSpPr>
          <p:cNvPr id="322" name="Google Shape;322;g2d5965f3d15_0_158"/>
          <p:cNvSpPr/>
          <p:nvPr/>
        </p:nvSpPr>
        <p:spPr>
          <a:xfrm>
            <a:off x="559237" y="1510903"/>
            <a:ext cx="15300" cy="83196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d5965f3d15_0_158"/>
          <p:cNvSpPr/>
          <p:nvPr/>
        </p:nvSpPr>
        <p:spPr>
          <a:xfrm>
            <a:off x="679192" y="1758315"/>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d5965f3d15_0_158"/>
          <p:cNvSpPr/>
          <p:nvPr/>
        </p:nvSpPr>
        <p:spPr>
          <a:xfrm>
            <a:off x="439281" y="1638419"/>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2d5965f3d15_0_158"/>
          <p:cNvSpPr/>
          <p:nvPr/>
        </p:nvSpPr>
        <p:spPr>
          <a:xfrm>
            <a:off x="517505" y="1680924"/>
            <a:ext cx="987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1</a:t>
            </a:r>
            <a:endParaRPr sz="1300">
              <a:solidFill>
                <a:schemeClr val="dk1"/>
              </a:solidFill>
              <a:latin typeface="Calibri"/>
              <a:ea typeface="Calibri"/>
              <a:cs typeface="Calibri"/>
              <a:sym typeface="Calibri"/>
            </a:endParaRPr>
          </a:p>
        </p:txBody>
      </p:sp>
      <p:sp>
        <p:nvSpPr>
          <p:cNvPr id="326" name="Google Shape;326;g2d5965f3d15_0_158"/>
          <p:cNvSpPr/>
          <p:nvPr/>
        </p:nvSpPr>
        <p:spPr>
          <a:xfrm>
            <a:off x="1190625" y="1624251"/>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Inicio</a:t>
            </a:r>
            <a:endParaRPr sz="1100">
              <a:solidFill>
                <a:schemeClr val="dk1"/>
              </a:solidFill>
              <a:latin typeface="Calibri"/>
              <a:ea typeface="Calibri"/>
              <a:cs typeface="Calibri"/>
              <a:sym typeface="Calibri"/>
            </a:endParaRPr>
          </a:p>
        </p:txBody>
      </p:sp>
      <p:sp>
        <p:nvSpPr>
          <p:cNvPr id="327" name="Google Shape;327;g2d5965f3d15_0_158"/>
          <p:cNvSpPr/>
          <p:nvPr/>
        </p:nvSpPr>
        <p:spPr>
          <a:xfrm>
            <a:off x="1190625" y="1869400"/>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Inicializar variables.</a:t>
            </a:r>
            <a:endParaRPr sz="850">
              <a:solidFill>
                <a:schemeClr val="dk1"/>
              </a:solidFill>
              <a:latin typeface="Calibri"/>
              <a:ea typeface="Calibri"/>
              <a:cs typeface="Calibri"/>
              <a:sym typeface="Calibri"/>
            </a:endParaRPr>
          </a:p>
        </p:txBody>
      </p:sp>
      <p:sp>
        <p:nvSpPr>
          <p:cNvPr id="328" name="Google Shape;328;g2d5965f3d15_0_158"/>
          <p:cNvSpPr/>
          <p:nvPr/>
        </p:nvSpPr>
        <p:spPr>
          <a:xfrm>
            <a:off x="679192" y="2524958"/>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d5965f3d15_0_158"/>
          <p:cNvSpPr/>
          <p:nvPr/>
        </p:nvSpPr>
        <p:spPr>
          <a:xfrm>
            <a:off x="439281" y="2405063"/>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d5965f3d15_0_158"/>
          <p:cNvSpPr/>
          <p:nvPr/>
        </p:nvSpPr>
        <p:spPr>
          <a:xfrm>
            <a:off x="517505" y="2447568"/>
            <a:ext cx="987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2</a:t>
            </a:r>
            <a:endParaRPr sz="1300">
              <a:solidFill>
                <a:schemeClr val="dk1"/>
              </a:solidFill>
              <a:latin typeface="Calibri"/>
              <a:ea typeface="Calibri"/>
              <a:cs typeface="Calibri"/>
              <a:sym typeface="Calibri"/>
            </a:endParaRPr>
          </a:p>
        </p:txBody>
      </p:sp>
      <p:sp>
        <p:nvSpPr>
          <p:cNvPr id="331" name="Google Shape;331;g2d5965f3d15_0_158"/>
          <p:cNvSpPr/>
          <p:nvPr/>
        </p:nvSpPr>
        <p:spPr>
          <a:xfrm>
            <a:off x="1190625" y="2390894"/>
            <a:ext cx="15060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Leer número de clientes</a:t>
            </a:r>
            <a:endParaRPr sz="1100">
              <a:solidFill>
                <a:schemeClr val="dk1"/>
              </a:solidFill>
              <a:latin typeface="Calibri"/>
              <a:ea typeface="Calibri"/>
              <a:cs typeface="Calibri"/>
              <a:sym typeface="Calibri"/>
            </a:endParaRPr>
          </a:p>
        </p:txBody>
      </p:sp>
      <p:sp>
        <p:nvSpPr>
          <p:cNvPr id="332" name="Google Shape;332;g2d5965f3d15_0_158"/>
          <p:cNvSpPr/>
          <p:nvPr/>
        </p:nvSpPr>
        <p:spPr>
          <a:xfrm>
            <a:off x="1190625" y="2636044"/>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Ingresar el número total de clientes.</a:t>
            </a:r>
            <a:endParaRPr sz="850">
              <a:solidFill>
                <a:schemeClr val="dk1"/>
              </a:solidFill>
              <a:latin typeface="Calibri"/>
              <a:ea typeface="Calibri"/>
              <a:cs typeface="Calibri"/>
              <a:sym typeface="Calibri"/>
            </a:endParaRPr>
          </a:p>
        </p:txBody>
      </p:sp>
      <p:sp>
        <p:nvSpPr>
          <p:cNvPr id="333" name="Google Shape;333;g2d5965f3d15_0_158"/>
          <p:cNvSpPr/>
          <p:nvPr/>
        </p:nvSpPr>
        <p:spPr>
          <a:xfrm>
            <a:off x="679192" y="3291602"/>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d5965f3d15_0_158"/>
          <p:cNvSpPr/>
          <p:nvPr/>
        </p:nvSpPr>
        <p:spPr>
          <a:xfrm>
            <a:off x="439281" y="3171706"/>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d5965f3d15_0_158"/>
          <p:cNvSpPr/>
          <p:nvPr/>
        </p:nvSpPr>
        <p:spPr>
          <a:xfrm>
            <a:off x="517505" y="3214211"/>
            <a:ext cx="987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3</a:t>
            </a:r>
            <a:endParaRPr sz="1300">
              <a:solidFill>
                <a:schemeClr val="dk1"/>
              </a:solidFill>
              <a:latin typeface="Calibri"/>
              <a:ea typeface="Calibri"/>
              <a:cs typeface="Calibri"/>
              <a:sym typeface="Calibri"/>
            </a:endParaRPr>
          </a:p>
        </p:txBody>
      </p:sp>
      <p:sp>
        <p:nvSpPr>
          <p:cNvPr id="336" name="Google Shape;336;g2d5965f3d15_0_158"/>
          <p:cNvSpPr/>
          <p:nvPr/>
        </p:nvSpPr>
        <p:spPr>
          <a:xfrm>
            <a:off x="1190625" y="3157538"/>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Iterar por cada cliente</a:t>
            </a:r>
            <a:endParaRPr sz="1100">
              <a:solidFill>
                <a:schemeClr val="dk1"/>
              </a:solidFill>
              <a:latin typeface="Calibri"/>
              <a:ea typeface="Calibri"/>
              <a:cs typeface="Calibri"/>
              <a:sym typeface="Calibri"/>
            </a:endParaRPr>
          </a:p>
        </p:txBody>
      </p:sp>
      <p:sp>
        <p:nvSpPr>
          <p:cNvPr id="337" name="Google Shape;337;g2d5965f3d15_0_158"/>
          <p:cNvSpPr/>
          <p:nvPr/>
        </p:nvSpPr>
        <p:spPr>
          <a:xfrm>
            <a:off x="1190625" y="3402687"/>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Repetir el proceso para cada cliente.</a:t>
            </a:r>
            <a:endParaRPr sz="850">
              <a:solidFill>
                <a:schemeClr val="dk1"/>
              </a:solidFill>
              <a:latin typeface="Calibri"/>
              <a:ea typeface="Calibri"/>
              <a:cs typeface="Calibri"/>
              <a:sym typeface="Calibri"/>
            </a:endParaRPr>
          </a:p>
        </p:txBody>
      </p:sp>
      <p:sp>
        <p:nvSpPr>
          <p:cNvPr id="338" name="Google Shape;338;g2d5965f3d15_0_158"/>
          <p:cNvSpPr/>
          <p:nvPr/>
        </p:nvSpPr>
        <p:spPr>
          <a:xfrm>
            <a:off x="679192" y="4058245"/>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d5965f3d15_0_158"/>
          <p:cNvSpPr/>
          <p:nvPr/>
        </p:nvSpPr>
        <p:spPr>
          <a:xfrm>
            <a:off x="439281" y="3938349"/>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d5965f3d15_0_158"/>
          <p:cNvSpPr/>
          <p:nvPr/>
        </p:nvSpPr>
        <p:spPr>
          <a:xfrm>
            <a:off x="517505" y="3980855"/>
            <a:ext cx="987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4</a:t>
            </a:r>
            <a:endParaRPr sz="1300">
              <a:solidFill>
                <a:schemeClr val="dk1"/>
              </a:solidFill>
              <a:latin typeface="Calibri"/>
              <a:ea typeface="Calibri"/>
              <a:cs typeface="Calibri"/>
              <a:sym typeface="Calibri"/>
            </a:endParaRPr>
          </a:p>
        </p:txBody>
      </p:sp>
      <p:sp>
        <p:nvSpPr>
          <p:cNvPr id="341" name="Google Shape;341;g2d5965f3d15_0_158"/>
          <p:cNvSpPr/>
          <p:nvPr/>
        </p:nvSpPr>
        <p:spPr>
          <a:xfrm>
            <a:off x="1190625" y="3924181"/>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Leer consumo</a:t>
            </a:r>
            <a:endParaRPr sz="1100">
              <a:solidFill>
                <a:schemeClr val="dk1"/>
              </a:solidFill>
              <a:latin typeface="Calibri"/>
              <a:ea typeface="Calibri"/>
              <a:cs typeface="Calibri"/>
              <a:sym typeface="Calibri"/>
            </a:endParaRPr>
          </a:p>
        </p:txBody>
      </p:sp>
      <p:sp>
        <p:nvSpPr>
          <p:cNvPr id="342" name="Google Shape;342;g2d5965f3d15_0_158"/>
          <p:cNvSpPr/>
          <p:nvPr/>
        </p:nvSpPr>
        <p:spPr>
          <a:xfrm>
            <a:off x="1190625" y="4169331"/>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Ingresar el consumo del cliente actual.</a:t>
            </a:r>
            <a:endParaRPr sz="850">
              <a:solidFill>
                <a:schemeClr val="dk1"/>
              </a:solidFill>
              <a:latin typeface="Calibri"/>
              <a:ea typeface="Calibri"/>
              <a:cs typeface="Calibri"/>
              <a:sym typeface="Calibri"/>
            </a:endParaRPr>
          </a:p>
        </p:txBody>
      </p:sp>
      <p:sp>
        <p:nvSpPr>
          <p:cNvPr id="343" name="Google Shape;343;g2d5965f3d15_0_158"/>
          <p:cNvSpPr/>
          <p:nvPr/>
        </p:nvSpPr>
        <p:spPr>
          <a:xfrm>
            <a:off x="679192" y="4824889"/>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d5965f3d15_0_158"/>
          <p:cNvSpPr/>
          <p:nvPr/>
        </p:nvSpPr>
        <p:spPr>
          <a:xfrm>
            <a:off x="439281" y="4704993"/>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d5965f3d15_0_158"/>
          <p:cNvSpPr/>
          <p:nvPr/>
        </p:nvSpPr>
        <p:spPr>
          <a:xfrm>
            <a:off x="517505" y="4747498"/>
            <a:ext cx="987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5</a:t>
            </a:r>
            <a:endParaRPr sz="1300">
              <a:solidFill>
                <a:schemeClr val="dk1"/>
              </a:solidFill>
              <a:latin typeface="Calibri"/>
              <a:ea typeface="Calibri"/>
              <a:cs typeface="Calibri"/>
              <a:sym typeface="Calibri"/>
            </a:endParaRPr>
          </a:p>
        </p:txBody>
      </p:sp>
      <p:sp>
        <p:nvSpPr>
          <p:cNvPr id="346" name="Google Shape;346;g2d5965f3d15_0_158"/>
          <p:cNvSpPr/>
          <p:nvPr/>
        </p:nvSpPr>
        <p:spPr>
          <a:xfrm>
            <a:off x="1190625" y="4690824"/>
            <a:ext cx="17928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Aplicar descuento (opcional)</a:t>
            </a:r>
            <a:endParaRPr sz="1100">
              <a:solidFill>
                <a:schemeClr val="dk1"/>
              </a:solidFill>
              <a:latin typeface="Calibri"/>
              <a:ea typeface="Calibri"/>
              <a:cs typeface="Calibri"/>
              <a:sym typeface="Calibri"/>
            </a:endParaRPr>
          </a:p>
        </p:txBody>
      </p:sp>
      <p:sp>
        <p:nvSpPr>
          <p:cNvPr id="347" name="Google Shape;347;g2d5965f3d15_0_158"/>
          <p:cNvSpPr/>
          <p:nvPr/>
        </p:nvSpPr>
        <p:spPr>
          <a:xfrm>
            <a:off x="1190625" y="4935974"/>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Si el consumo es mayor a 30,000, aplicar un descuento del 15%.</a:t>
            </a:r>
            <a:endParaRPr sz="850">
              <a:solidFill>
                <a:schemeClr val="dk1"/>
              </a:solidFill>
              <a:latin typeface="Calibri"/>
              <a:ea typeface="Calibri"/>
              <a:cs typeface="Calibri"/>
              <a:sym typeface="Calibri"/>
            </a:endParaRPr>
          </a:p>
        </p:txBody>
      </p:sp>
      <p:sp>
        <p:nvSpPr>
          <p:cNvPr id="348" name="Google Shape;348;g2d5965f3d15_0_158"/>
          <p:cNvSpPr/>
          <p:nvPr/>
        </p:nvSpPr>
        <p:spPr>
          <a:xfrm>
            <a:off x="679192" y="5591532"/>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d5965f3d15_0_158"/>
          <p:cNvSpPr/>
          <p:nvPr/>
        </p:nvSpPr>
        <p:spPr>
          <a:xfrm>
            <a:off x="439281" y="5471636"/>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d5965f3d15_0_158"/>
          <p:cNvSpPr/>
          <p:nvPr/>
        </p:nvSpPr>
        <p:spPr>
          <a:xfrm>
            <a:off x="517505" y="5514142"/>
            <a:ext cx="987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6</a:t>
            </a:r>
            <a:endParaRPr sz="1300">
              <a:solidFill>
                <a:schemeClr val="dk1"/>
              </a:solidFill>
              <a:latin typeface="Calibri"/>
              <a:ea typeface="Calibri"/>
              <a:cs typeface="Calibri"/>
              <a:sym typeface="Calibri"/>
            </a:endParaRPr>
          </a:p>
        </p:txBody>
      </p:sp>
      <p:sp>
        <p:nvSpPr>
          <p:cNvPr id="351" name="Google Shape;351;g2d5965f3d15_0_158"/>
          <p:cNvSpPr/>
          <p:nvPr/>
        </p:nvSpPr>
        <p:spPr>
          <a:xfrm>
            <a:off x="1190625" y="5457468"/>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Calcular pago</a:t>
            </a:r>
            <a:endParaRPr sz="1100">
              <a:solidFill>
                <a:schemeClr val="dk1"/>
              </a:solidFill>
              <a:latin typeface="Calibri"/>
              <a:ea typeface="Calibri"/>
              <a:cs typeface="Calibri"/>
              <a:sym typeface="Calibri"/>
            </a:endParaRPr>
          </a:p>
        </p:txBody>
      </p:sp>
      <p:sp>
        <p:nvSpPr>
          <p:cNvPr id="352" name="Google Shape;352;g2d5965f3d15_0_158"/>
          <p:cNvSpPr/>
          <p:nvPr/>
        </p:nvSpPr>
        <p:spPr>
          <a:xfrm>
            <a:off x="1190625" y="5702618"/>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Calcular el pago total del cliente actual.</a:t>
            </a:r>
            <a:endParaRPr sz="850">
              <a:solidFill>
                <a:schemeClr val="dk1"/>
              </a:solidFill>
              <a:latin typeface="Calibri"/>
              <a:ea typeface="Calibri"/>
              <a:cs typeface="Calibri"/>
              <a:sym typeface="Calibri"/>
            </a:endParaRPr>
          </a:p>
        </p:txBody>
      </p:sp>
      <p:sp>
        <p:nvSpPr>
          <p:cNvPr id="353" name="Google Shape;353;g2d5965f3d15_0_158"/>
          <p:cNvSpPr/>
          <p:nvPr/>
        </p:nvSpPr>
        <p:spPr>
          <a:xfrm>
            <a:off x="679192" y="6358176"/>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d5965f3d15_0_158"/>
          <p:cNvSpPr/>
          <p:nvPr/>
        </p:nvSpPr>
        <p:spPr>
          <a:xfrm>
            <a:off x="439281" y="6238280"/>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d5965f3d15_0_158"/>
          <p:cNvSpPr/>
          <p:nvPr/>
        </p:nvSpPr>
        <p:spPr>
          <a:xfrm>
            <a:off x="517505" y="6280785"/>
            <a:ext cx="987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7</a:t>
            </a:r>
            <a:endParaRPr sz="1300">
              <a:solidFill>
                <a:schemeClr val="dk1"/>
              </a:solidFill>
              <a:latin typeface="Calibri"/>
              <a:ea typeface="Calibri"/>
              <a:cs typeface="Calibri"/>
              <a:sym typeface="Calibri"/>
            </a:endParaRPr>
          </a:p>
        </p:txBody>
      </p:sp>
      <p:sp>
        <p:nvSpPr>
          <p:cNvPr id="356" name="Google Shape;356;g2d5965f3d15_0_158"/>
          <p:cNvSpPr/>
          <p:nvPr/>
        </p:nvSpPr>
        <p:spPr>
          <a:xfrm>
            <a:off x="1190625" y="6224111"/>
            <a:ext cx="14844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Actualizar total general</a:t>
            </a:r>
            <a:endParaRPr sz="1100">
              <a:solidFill>
                <a:schemeClr val="dk1"/>
              </a:solidFill>
              <a:latin typeface="Calibri"/>
              <a:ea typeface="Calibri"/>
              <a:cs typeface="Calibri"/>
              <a:sym typeface="Calibri"/>
            </a:endParaRPr>
          </a:p>
        </p:txBody>
      </p:sp>
      <p:sp>
        <p:nvSpPr>
          <p:cNvPr id="357" name="Google Shape;357;g2d5965f3d15_0_158"/>
          <p:cNvSpPr/>
          <p:nvPr/>
        </p:nvSpPr>
        <p:spPr>
          <a:xfrm>
            <a:off x="1190625" y="6469261"/>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Sumar el pago del cliente actual al total general.</a:t>
            </a:r>
            <a:endParaRPr sz="850">
              <a:solidFill>
                <a:schemeClr val="dk1"/>
              </a:solidFill>
              <a:latin typeface="Calibri"/>
              <a:ea typeface="Calibri"/>
              <a:cs typeface="Calibri"/>
              <a:sym typeface="Calibri"/>
            </a:endParaRPr>
          </a:p>
        </p:txBody>
      </p:sp>
      <p:sp>
        <p:nvSpPr>
          <p:cNvPr id="358" name="Google Shape;358;g2d5965f3d15_0_158"/>
          <p:cNvSpPr/>
          <p:nvPr/>
        </p:nvSpPr>
        <p:spPr>
          <a:xfrm>
            <a:off x="679192" y="7124819"/>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d5965f3d15_0_158"/>
          <p:cNvSpPr/>
          <p:nvPr/>
        </p:nvSpPr>
        <p:spPr>
          <a:xfrm>
            <a:off x="439281" y="7004923"/>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d5965f3d15_0_158"/>
          <p:cNvSpPr/>
          <p:nvPr/>
        </p:nvSpPr>
        <p:spPr>
          <a:xfrm>
            <a:off x="517505" y="7047428"/>
            <a:ext cx="987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8</a:t>
            </a:r>
            <a:endParaRPr sz="1300">
              <a:solidFill>
                <a:schemeClr val="dk1"/>
              </a:solidFill>
              <a:latin typeface="Calibri"/>
              <a:ea typeface="Calibri"/>
              <a:cs typeface="Calibri"/>
              <a:sym typeface="Calibri"/>
            </a:endParaRPr>
          </a:p>
        </p:txBody>
      </p:sp>
      <p:sp>
        <p:nvSpPr>
          <p:cNvPr id="361" name="Google Shape;361;g2d5965f3d15_0_158"/>
          <p:cNvSpPr/>
          <p:nvPr/>
        </p:nvSpPr>
        <p:spPr>
          <a:xfrm>
            <a:off x="1190625" y="6990755"/>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Mostrar pago</a:t>
            </a:r>
            <a:endParaRPr sz="1100">
              <a:solidFill>
                <a:schemeClr val="dk1"/>
              </a:solidFill>
              <a:latin typeface="Calibri"/>
              <a:ea typeface="Calibri"/>
              <a:cs typeface="Calibri"/>
              <a:sym typeface="Calibri"/>
            </a:endParaRPr>
          </a:p>
        </p:txBody>
      </p:sp>
      <p:sp>
        <p:nvSpPr>
          <p:cNvPr id="362" name="Google Shape;362;g2d5965f3d15_0_158"/>
          <p:cNvSpPr/>
          <p:nvPr/>
        </p:nvSpPr>
        <p:spPr>
          <a:xfrm>
            <a:off x="1190625" y="7235904"/>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Mostrar el pago del cliente actual.</a:t>
            </a:r>
            <a:endParaRPr sz="850">
              <a:solidFill>
                <a:schemeClr val="dk1"/>
              </a:solidFill>
              <a:latin typeface="Calibri"/>
              <a:ea typeface="Calibri"/>
              <a:cs typeface="Calibri"/>
              <a:sym typeface="Calibri"/>
            </a:endParaRPr>
          </a:p>
        </p:txBody>
      </p:sp>
      <p:sp>
        <p:nvSpPr>
          <p:cNvPr id="363" name="Google Shape;363;g2d5965f3d15_0_158"/>
          <p:cNvSpPr/>
          <p:nvPr/>
        </p:nvSpPr>
        <p:spPr>
          <a:xfrm>
            <a:off x="679192" y="7891463"/>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d5965f3d15_0_158"/>
          <p:cNvSpPr/>
          <p:nvPr/>
        </p:nvSpPr>
        <p:spPr>
          <a:xfrm>
            <a:off x="439281" y="7771567"/>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2d5965f3d15_0_158"/>
          <p:cNvSpPr/>
          <p:nvPr/>
        </p:nvSpPr>
        <p:spPr>
          <a:xfrm>
            <a:off x="517505" y="7814072"/>
            <a:ext cx="987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9</a:t>
            </a:r>
            <a:endParaRPr sz="1300">
              <a:solidFill>
                <a:schemeClr val="dk1"/>
              </a:solidFill>
              <a:latin typeface="Calibri"/>
              <a:ea typeface="Calibri"/>
              <a:cs typeface="Calibri"/>
              <a:sym typeface="Calibri"/>
            </a:endParaRPr>
          </a:p>
        </p:txBody>
      </p:sp>
      <p:sp>
        <p:nvSpPr>
          <p:cNvPr id="366" name="Google Shape;366;g2d5965f3d15_0_158"/>
          <p:cNvSpPr/>
          <p:nvPr/>
        </p:nvSpPr>
        <p:spPr>
          <a:xfrm>
            <a:off x="1190625" y="7757398"/>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Fin de la iteración</a:t>
            </a:r>
            <a:endParaRPr sz="1100">
              <a:solidFill>
                <a:schemeClr val="dk1"/>
              </a:solidFill>
              <a:latin typeface="Calibri"/>
              <a:ea typeface="Calibri"/>
              <a:cs typeface="Calibri"/>
              <a:sym typeface="Calibri"/>
            </a:endParaRPr>
          </a:p>
        </p:txBody>
      </p:sp>
      <p:sp>
        <p:nvSpPr>
          <p:cNvPr id="367" name="Google Shape;367;g2d5965f3d15_0_158"/>
          <p:cNvSpPr/>
          <p:nvPr/>
        </p:nvSpPr>
        <p:spPr>
          <a:xfrm>
            <a:off x="1190625" y="8002548"/>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Terminar la iteración para el cliente actual.</a:t>
            </a:r>
            <a:endParaRPr sz="850">
              <a:solidFill>
                <a:schemeClr val="dk1"/>
              </a:solidFill>
              <a:latin typeface="Calibri"/>
              <a:ea typeface="Calibri"/>
              <a:cs typeface="Calibri"/>
              <a:sym typeface="Calibri"/>
            </a:endParaRPr>
          </a:p>
        </p:txBody>
      </p:sp>
      <p:sp>
        <p:nvSpPr>
          <p:cNvPr id="368" name="Google Shape;368;g2d5965f3d15_0_158"/>
          <p:cNvSpPr/>
          <p:nvPr/>
        </p:nvSpPr>
        <p:spPr>
          <a:xfrm>
            <a:off x="679192" y="8658106"/>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d5965f3d15_0_158"/>
          <p:cNvSpPr/>
          <p:nvPr/>
        </p:nvSpPr>
        <p:spPr>
          <a:xfrm>
            <a:off x="439281" y="8538210"/>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d5965f3d15_0_158"/>
          <p:cNvSpPr/>
          <p:nvPr/>
        </p:nvSpPr>
        <p:spPr>
          <a:xfrm>
            <a:off x="468213" y="8580715"/>
            <a:ext cx="1974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10</a:t>
            </a:r>
            <a:endParaRPr sz="1300">
              <a:solidFill>
                <a:schemeClr val="dk1"/>
              </a:solidFill>
              <a:latin typeface="Calibri"/>
              <a:ea typeface="Calibri"/>
              <a:cs typeface="Calibri"/>
              <a:sym typeface="Calibri"/>
            </a:endParaRPr>
          </a:p>
        </p:txBody>
      </p:sp>
      <p:sp>
        <p:nvSpPr>
          <p:cNvPr id="371" name="Google Shape;371;g2d5965f3d15_0_158"/>
          <p:cNvSpPr/>
          <p:nvPr/>
        </p:nvSpPr>
        <p:spPr>
          <a:xfrm>
            <a:off x="1190625" y="8524042"/>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Mostrar total general</a:t>
            </a:r>
            <a:endParaRPr sz="1100">
              <a:solidFill>
                <a:schemeClr val="dk1"/>
              </a:solidFill>
              <a:latin typeface="Calibri"/>
              <a:ea typeface="Calibri"/>
              <a:cs typeface="Calibri"/>
              <a:sym typeface="Calibri"/>
            </a:endParaRPr>
          </a:p>
        </p:txBody>
      </p:sp>
      <p:sp>
        <p:nvSpPr>
          <p:cNvPr id="372" name="Google Shape;372;g2d5965f3d15_0_158"/>
          <p:cNvSpPr/>
          <p:nvPr/>
        </p:nvSpPr>
        <p:spPr>
          <a:xfrm>
            <a:off x="1190625" y="8769191"/>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Mostrar el total de todos los pagos.</a:t>
            </a:r>
            <a:endParaRPr sz="850">
              <a:solidFill>
                <a:schemeClr val="dk1"/>
              </a:solidFill>
              <a:latin typeface="Calibri"/>
              <a:ea typeface="Calibri"/>
              <a:cs typeface="Calibri"/>
              <a:sym typeface="Calibri"/>
            </a:endParaRPr>
          </a:p>
        </p:txBody>
      </p:sp>
      <p:sp>
        <p:nvSpPr>
          <p:cNvPr id="373" name="Google Shape;373;g2d5965f3d15_0_158"/>
          <p:cNvSpPr/>
          <p:nvPr/>
        </p:nvSpPr>
        <p:spPr>
          <a:xfrm>
            <a:off x="679192" y="9424749"/>
            <a:ext cx="396900" cy="15300"/>
          </a:xfrm>
          <a:prstGeom prst="roundRect">
            <a:avLst>
              <a:gd fmla="val 1116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d5965f3d15_0_158"/>
          <p:cNvSpPr/>
          <p:nvPr/>
        </p:nvSpPr>
        <p:spPr>
          <a:xfrm>
            <a:off x="439281" y="9304853"/>
            <a:ext cx="255300" cy="255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d5965f3d15_0_158"/>
          <p:cNvSpPr/>
          <p:nvPr/>
        </p:nvSpPr>
        <p:spPr>
          <a:xfrm>
            <a:off x="468213" y="9347359"/>
            <a:ext cx="197400" cy="17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300"/>
              <a:buFont typeface="Lato"/>
              <a:buNone/>
            </a:pPr>
            <a:r>
              <a:rPr b="1" lang="en-US" sz="1300">
                <a:solidFill>
                  <a:srgbClr val="4A4A45"/>
                </a:solidFill>
                <a:latin typeface="Lato"/>
                <a:ea typeface="Lato"/>
                <a:cs typeface="Lato"/>
                <a:sym typeface="Lato"/>
              </a:rPr>
              <a:t>11</a:t>
            </a:r>
            <a:endParaRPr sz="1300">
              <a:solidFill>
                <a:schemeClr val="dk1"/>
              </a:solidFill>
              <a:latin typeface="Calibri"/>
              <a:ea typeface="Calibri"/>
              <a:cs typeface="Calibri"/>
              <a:sym typeface="Calibri"/>
            </a:endParaRPr>
          </a:p>
        </p:txBody>
      </p:sp>
      <p:sp>
        <p:nvSpPr>
          <p:cNvPr id="376" name="Google Shape;376;g2d5965f3d15_0_158"/>
          <p:cNvSpPr/>
          <p:nvPr/>
        </p:nvSpPr>
        <p:spPr>
          <a:xfrm>
            <a:off x="1190625" y="9290685"/>
            <a:ext cx="1417500" cy="1773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rgbClr val="4A4A45"/>
              </a:buClr>
              <a:buSzPts val="1100"/>
              <a:buFont typeface="Lato"/>
              <a:buNone/>
            </a:pPr>
            <a:r>
              <a:rPr b="1" lang="en-US" sz="1100">
                <a:solidFill>
                  <a:srgbClr val="4A4A45"/>
                </a:solidFill>
                <a:latin typeface="Lato"/>
                <a:ea typeface="Lato"/>
                <a:cs typeface="Lato"/>
                <a:sym typeface="Lato"/>
              </a:rPr>
              <a:t>Fin</a:t>
            </a:r>
            <a:endParaRPr sz="1100">
              <a:solidFill>
                <a:schemeClr val="dk1"/>
              </a:solidFill>
              <a:latin typeface="Calibri"/>
              <a:ea typeface="Calibri"/>
              <a:cs typeface="Calibri"/>
              <a:sym typeface="Calibri"/>
            </a:endParaRPr>
          </a:p>
        </p:txBody>
      </p:sp>
      <p:sp>
        <p:nvSpPr>
          <p:cNvPr id="377" name="Google Shape;377;g2d5965f3d15_0_158"/>
          <p:cNvSpPr/>
          <p:nvPr/>
        </p:nvSpPr>
        <p:spPr>
          <a:xfrm>
            <a:off x="1190625" y="9535835"/>
            <a:ext cx="13042800" cy="181500"/>
          </a:xfrm>
          <a:prstGeom prst="rect">
            <a:avLst/>
          </a:prstGeom>
          <a:noFill/>
          <a:ln>
            <a:noFill/>
          </a:ln>
        </p:spPr>
        <p:txBody>
          <a:bodyPr anchorCtr="0" anchor="t" bIns="0" lIns="0" spcFirstLastPara="1" rIns="0" wrap="square" tIns="0">
            <a:noAutofit/>
          </a:bodyPr>
          <a:lstStyle/>
          <a:p>
            <a:pPr indent="0" lvl="0" marL="0" marR="0" rtl="0" algn="l">
              <a:lnSpc>
                <a:spcPct val="164705"/>
              </a:lnSpc>
              <a:spcBef>
                <a:spcPts val="0"/>
              </a:spcBef>
              <a:spcAft>
                <a:spcPts val="0"/>
              </a:spcAft>
              <a:buClr>
                <a:srgbClr val="4A4A45"/>
              </a:buClr>
              <a:buSzPts val="850"/>
              <a:buFont typeface="Lato"/>
              <a:buNone/>
            </a:pPr>
            <a:r>
              <a:rPr lang="en-US" sz="850">
                <a:solidFill>
                  <a:srgbClr val="4A4A45"/>
                </a:solidFill>
                <a:latin typeface="Lato"/>
                <a:ea typeface="Lato"/>
                <a:cs typeface="Lato"/>
                <a:sym typeface="Lato"/>
              </a:rPr>
              <a:t>Terminar el algoritmo.</a:t>
            </a:r>
            <a:endParaRPr sz="85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2" name="Shape 382"/>
        <p:cNvGrpSpPr/>
        <p:nvPr/>
      </p:nvGrpSpPr>
      <p:grpSpPr>
        <a:xfrm>
          <a:off x="0" y="0"/>
          <a:ext cx="0" cy="0"/>
          <a:chOff x="0" y="0"/>
          <a:chExt cx="0" cy="0"/>
        </a:xfrm>
      </p:grpSpPr>
      <p:pic>
        <p:nvPicPr>
          <p:cNvPr descr="preencoded.png" id="383" name="Google Shape;383;g2d5965f3d15_0_22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84" name="Google Shape;384;g2d5965f3d15_0_221"/>
          <p:cNvSpPr/>
          <p:nvPr/>
        </p:nvSpPr>
        <p:spPr>
          <a:xfrm>
            <a:off x="6223040" y="582216"/>
            <a:ext cx="7670700" cy="13152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282824"/>
              </a:buClr>
              <a:buSzPts val="4100"/>
              <a:buFont typeface="Lato"/>
              <a:buNone/>
            </a:pPr>
            <a:r>
              <a:rPr b="1" lang="en-US" sz="4100">
                <a:solidFill>
                  <a:srgbClr val="282824"/>
                </a:solidFill>
                <a:latin typeface="Lato"/>
                <a:ea typeface="Lato"/>
                <a:cs typeface="Lato"/>
                <a:sym typeface="Lato"/>
              </a:rPr>
              <a:t>Algoritmo para calcular la hora anterior</a:t>
            </a:r>
            <a:endParaRPr sz="4100">
              <a:solidFill>
                <a:schemeClr val="dk1"/>
              </a:solidFill>
              <a:latin typeface="Calibri"/>
              <a:ea typeface="Calibri"/>
              <a:cs typeface="Calibri"/>
              <a:sym typeface="Calibri"/>
            </a:endParaRPr>
          </a:p>
        </p:txBody>
      </p:sp>
      <p:sp>
        <p:nvSpPr>
          <p:cNvPr id="385" name="Google Shape;385;g2d5965f3d15_0_221"/>
          <p:cNvSpPr/>
          <p:nvPr/>
        </p:nvSpPr>
        <p:spPr>
          <a:xfrm>
            <a:off x="6223040" y="2213015"/>
            <a:ext cx="7670700" cy="1010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Este algoritmo recibe la hora actual (hora, minutos y segundos) y calcula la hora en el segundo anterior, ajustando los valores para que sean válidos en el formato de reloj de 24 horas.</a:t>
            </a:r>
            <a:endParaRPr sz="1650">
              <a:solidFill>
                <a:schemeClr val="dk1"/>
              </a:solidFill>
              <a:latin typeface="Calibri"/>
              <a:ea typeface="Calibri"/>
              <a:cs typeface="Calibri"/>
              <a:sym typeface="Calibri"/>
            </a:endParaRPr>
          </a:p>
        </p:txBody>
      </p:sp>
      <p:sp>
        <p:nvSpPr>
          <p:cNvPr id="386" name="Google Shape;386;g2d5965f3d15_0_221"/>
          <p:cNvSpPr/>
          <p:nvPr/>
        </p:nvSpPr>
        <p:spPr>
          <a:xfrm>
            <a:off x="6223040" y="3459837"/>
            <a:ext cx="7670700" cy="673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El algoritmo tiene en cuenta los casos especiales donde los segundos o los minutos son 0, asegurando que los valores de la hora se ajusten correctamente.</a:t>
            </a:r>
            <a:endParaRPr sz="1650">
              <a:solidFill>
                <a:schemeClr val="dk1"/>
              </a:solidFill>
              <a:latin typeface="Calibri"/>
              <a:ea typeface="Calibri"/>
              <a:cs typeface="Calibri"/>
              <a:sym typeface="Calibri"/>
            </a:endParaRPr>
          </a:p>
        </p:txBody>
      </p:sp>
      <p:sp>
        <p:nvSpPr>
          <p:cNvPr id="387" name="Google Shape;387;g2d5965f3d15_0_221"/>
          <p:cNvSpPr/>
          <p:nvPr/>
        </p:nvSpPr>
        <p:spPr>
          <a:xfrm>
            <a:off x="6223040" y="4606647"/>
            <a:ext cx="473400" cy="4734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d5965f3d15_0_221"/>
          <p:cNvSpPr/>
          <p:nvPr/>
        </p:nvSpPr>
        <p:spPr>
          <a:xfrm>
            <a:off x="6368177" y="4685467"/>
            <a:ext cx="183000" cy="315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450"/>
              <a:buFont typeface="Lato"/>
              <a:buNone/>
            </a:pPr>
            <a:r>
              <a:rPr b="1" lang="en-US" sz="2450">
                <a:solidFill>
                  <a:srgbClr val="4A4A45"/>
                </a:solidFill>
                <a:latin typeface="Lato"/>
                <a:ea typeface="Lato"/>
                <a:cs typeface="Lato"/>
                <a:sym typeface="Lato"/>
              </a:rPr>
              <a:t>1</a:t>
            </a:r>
            <a:endParaRPr sz="2450">
              <a:solidFill>
                <a:schemeClr val="dk1"/>
              </a:solidFill>
              <a:latin typeface="Calibri"/>
              <a:ea typeface="Calibri"/>
              <a:cs typeface="Calibri"/>
              <a:sym typeface="Calibri"/>
            </a:endParaRPr>
          </a:p>
        </p:txBody>
      </p:sp>
      <p:sp>
        <p:nvSpPr>
          <p:cNvPr id="389" name="Google Shape;389;g2d5965f3d15_0_221"/>
          <p:cNvSpPr/>
          <p:nvPr/>
        </p:nvSpPr>
        <p:spPr>
          <a:xfrm>
            <a:off x="6906935" y="4606647"/>
            <a:ext cx="2630700" cy="3288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A4A45"/>
              </a:buClr>
              <a:buSzPts val="2050"/>
              <a:buFont typeface="Lato"/>
              <a:buNone/>
            </a:pPr>
            <a:r>
              <a:rPr b="1" lang="en-US" sz="2050">
                <a:solidFill>
                  <a:srgbClr val="4A4A45"/>
                </a:solidFill>
                <a:latin typeface="Lato"/>
                <a:ea typeface="Lato"/>
                <a:cs typeface="Lato"/>
                <a:sym typeface="Lato"/>
              </a:rPr>
              <a:t>Entrada</a:t>
            </a:r>
            <a:endParaRPr sz="2050">
              <a:solidFill>
                <a:schemeClr val="dk1"/>
              </a:solidFill>
              <a:latin typeface="Calibri"/>
              <a:ea typeface="Calibri"/>
              <a:cs typeface="Calibri"/>
              <a:sym typeface="Calibri"/>
            </a:endParaRPr>
          </a:p>
        </p:txBody>
      </p:sp>
      <p:sp>
        <p:nvSpPr>
          <p:cNvPr id="390" name="Google Shape;390;g2d5965f3d15_0_221"/>
          <p:cNvSpPr/>
          <p:nvPr/>
        </p:nvSpPr>
        <p:spPr>
          <a:xfrm>
            <a:off x="6906935" y="5061704"/>
            <a:ext cx="3046200" cy="673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Hora (H), Minutos (M), Segundos (S).</a:t>
            </a:r>
            <a:endParaRPr sz="1650">
              <a:solidFill>
                <a:schemeClr val="dk1"/>
              </a:solidFill>
              <a:latin typeface="Calibri"/>
              <a:ea typeface="Calibri"/>
              <a:cs typeface="Calibri"/>
              <a:sym typeface="Calibri"/>
            </a:endParaRPr>
          </a:p>
        </p:txBody>
      </p:sp>
      <p:sp>
        <p:nvSpPr>
          <p:cNvPr id="391" name="Google Shape;391;g2d5965f3d15_0_221"/>
          <p:cNvSpPr/>
          <p:nvPr/>
        </p:nvSpPr>
        <p:spPr>
          <a:xfrm>
            <a:off x="10163651" y="4606647"/>
            <a:ext cx="473400" cy="4734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d5965f3d15_0_221"/>
          <p:cNvSpPr/>
          <p:nvPr/>
        </p:nvSpPr>
        <p:spPr>
          <a:xfrm>
            <a:off x="10308788" y="4685467"/>
            <a:ext cx="183000" cy="315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450"/>
              <a:buFont typeface="Lato"/>
              <a:buNone/>
            </a:pPr>
            <a:r>
              <a:rPr b="1" lang="en-US" sz="2450">
                <a:solidFill>
                  <a:srgbClr val="4A4A45"/>
                </a:solidFill>
                <a:latin typeface="Lato"/>
                <a:ea typeface="Lato"/>
                <a:cs typeface="Lato"/>
                <a:sym typeface="Lato"/>
              </a:rPr>
              <a:t>2</a:t>
            </a:r>
            <a:endParaRPr sz="2450">
              <a:solidFill>
                <a:schemeClr val="dk1"/>
              </a:solidFill>
              <a:latin typeface="Calibri"/>
              <a:ea typeface="Calibri"/>
              <a:cs typeface="Calibri"/>
              <a:sym typeface="Calibri"/>
            </a:endParaRPr>
          </a:p>
        </p:txBody>
      </p:sp>
      <p:sp>
        <p:nvSpPr>
          <p:cNvPr id="393" name="Google Shape;393;g2d5965f3d15_0_221"/>
          <p:cNvSpPr/>
          <p:nvPr/>
        </p:nvSpPr>
        <p:spPr>
          <a:xfrm>
            <a:off x="10847546" y="4606647"/>
            <a:ext cx="2630700" cy="3288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A4A45"/>
              </a:buClr>
              <a:buSzPts val="2050"/>
              <a:buFont typeface="Lato"/>
              <a:buNone/>
            </a:pPr>
            <a:r>
              <a:rPr b="1" lang="en-US" sz="2050">
                <a:solidFill>
                  <a:srgbClr val="4A4A45"/>
                </a:solidFill>
                <a:latin typeface="Lato"/>
                <a:ea typeface="Lato"/>
                <a:cs typeface="Lato"/>
                <a:sym typeface="Lato"/>
              </a:rPr>
              <a:t>Salida</a:t>
            </a:r>
            <a:endParaRPr sz="2050">
              <a:solidFill>
                <a:schemeClr val="dk1"/>
              </a:solidFill>
              <a:latin typeface="Calibri"/>
              <a:ea typeface="Calibri"/>
              <a:cs typeface="Calibri"/>
              <a:sym typeface="Calibri"/>
            </a:endParaRPr>
          </a:p>
        </p:txBody>
      </p:sp>
      <p:sp>
        <p:nvSpPr>
          <p:cNvPr id="394" name="Google Shape;394;g2d5965f3d15_0_221"/>
          <p:cNvSpPr/>
          <p:nvPr/>
        </p:nvSpPr>
        <p:spPr>
          <a:xfrm>
            <a:off x="10847546" y="5061704"/>
            <a:ext cx="3046200" cy="1010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Hora, minutos y segundos ajustados para el segundo anterior.</a:t>
            </a:r>
            <a:endParaRPr sz="1650">
              <a:solidFill>
                <a:schemeClr val="dk1"/>
              </a:solidFill>
              <a:latin typeface="Calibri"/>
              <a:ea typeface="Calibri"/>
              <a:cs typeface="Calibri"/>
              <a:sym typeface="Calibri"/>
            </a:endParaRPr>
          </a:p>
        </p:txBody>
      </p:sp>
      <p:sp>
        <p:nvSpPr>
          <p:cNvPr id="395" name="Google Shape;395;g2d5965f3d15_0_221"/>
          <p:cNvSpPr/>
          <p:nvPr/>
        </p:nvSpPr>
        <p:spPr>
          <a:xfrm>
            <a:off x="6223040" y="6518910"/>
            <a:ext cx="473400" cy="4734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d5965f3d15_0_221"/>
          <p:cNvSpPr/>
          <p:nvPr/>
        </p:nvSpPr>
        <p:spPr>
          <a:xfrm>
            <a:off x="6368177" y="6597729"/>
            <a:ext cx="183000" cy="315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450"/>
              <a:buFont typeface="Lato"/>
              <a:buNone/>
            </a:pPr>
            <a:r>
              <a:rPr b="1" lang="en-US" sz="2450">
                <a:solidFill>
                  <a:srgbClr val="4A4A45"/>
                </a:solidFill>
                <a:latin typeface="Lato"/>
                <a:ea typeface="Lato"/>
                <a:cs typeface="Lato"/>
                <a:sym typeface="Lato"/>
              </a:rPr>
              <a:t>3</a:t>
            </a:r>
            <a:endParaRPr sz="2450">
              <a:solidFill>
                <a:schemeClr val="dk1"/>
              </a:solidFill>
              <a:latin typeface="Calibri"/>
              <a:ea typeface="Calibri"/>
              <a:cs typeface="Calibri"/>
              <a:sym typeface="Calibri"/>
            </a:endParaRPr>
          </a:p>
        </p:txBody>
      </p:sp>
      <p:sp>
        <p:nvSpPr>
          <p:cNvPr id="397" name="Google Shape;397;g2d5965f3d15_0_221"/>
          <p:cNvSpPr/>
          <p:nvPr/>
        </p:nvSpPr>
        <p:spPr>
          <a:xfrm>
            <a:off x="6906935" y="6518910"/>
            <a:ext cx="2630700" cy="3288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A4A45"/>
              </a:buClr>
              <a:buSzPts val="2050"/>
              <a:buFont typeface="Lato"/>
              <a:buNone/>
            </a:pPr>
            <a:r>
              <a:rPr b="1" lang="en-US" sz="2050">
                <a:solidFill>
                  <a:srgbClr val="4A4A45"/>
                </a:solidFill>
                <a:latin typeface="Lato"/>
                <a:ea typeface="Lato"/>
                <a:cs typeface="Lato"/>
                <a:sym typeface="Lato"/>
              </a:rPr>
              <a:t>Proceso</a:t>
            </a:r>
            <a:endParaRPr sz="2050">
              <a:solidFill>
                <a:schemeClr val="dk1"/>
              </a:solidFill>
              <a:latin typeface="Calibri"/>
              <a:ea typeface="Calibri"/>
              <a:cs typeface="Calibri"/>
              <a:sym typeface="Calibri"/>
            </a:endParaRPr>
          </a:p>
        </p:txBody>
      </p:sp>
      <p:sp>
        <p:nvSpPr>
          <p:cNvPr id="398" name="Google Shape;398;g2d5965f3d15_0_221"/>
          <p:cNvSpPr/>
          <p:nvPr/>
        </p:nvSpPr>
        <p:spPr>
          <a:xfrm>
            <a:off x="6906935" y="6973967"/>
            <a:ext cx="6986700" cy="673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4A4A45"/>
              </a:buClr>
              <a:buSzPts val="1650"/>
              <a:buFont typeface="Lato"/>
              <a:buNone/>
            </a:pPr>
            <a:r>
              <a:rPr lang="en-US" sz="1650">
                <a:solidFill>
                  <a:srgbClr val="4A4A45"/>
                </a:solidFill>
                <a:latin typeface="Lato"/>
                <a:ea typeface="Lato"/>
                <a:cs typeface="Lato"/>
                <a:sym typeface="Lato"/>
              </a:rPr>
              <a:t>Si los segundos son 0, ajustar los minutos y posiblemente la hora. Si los minutos son 0 y los segundos también, ajustar la hora.</a:t>
            </a:r>
            <a:endParaRPr sz="165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 name="Shape 56"/>
        <p:cNvGrpSpPr/>
        <p:nvPr/>
      </p:nvGrpSpPr>
      <p:grpSpPr>
        <a:xfrm>
          <a:off x="0" y="0"/>
          <a:ext cx="0" cy="0"/>
          <a:chOff x="0" y="0"/>
          <a:chExt cx="0" cy="0"/>
        </a:xfrm>
      </p:grpSpPr>
      <p:sp>
        <p:nvSpPr>
          <p:cNvPr id="57" name="Google Shape;57;p2"/>
          <p:cNvSpPr/>
          <p:nvPr/>
        </p:nvSpPr>
        <p:spPr>
          <a:xfrm>
            <a:off x="793790" y="1890713"/>
            <a:ext cx="10224016"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Cálculo del Tiempo Medio por Kilómetro</a:t>
            </a:r>
            <a:endParaRPr sz="4450">
              <a:solidFill>
                <a:schemeClr val="dk1"/>
              </a:solidFill>
              <a:latin typeface="Calibri"/>
              <a:ea typeface="Calibri"/>
              <a:cs typeface="Calibri"/>
              <a:sym typeface="Calibri"/>
            </a:endParaRPr>
          </a:p>
        </p:txBody>
      </p:sp>
      <p:sp>
        <p:nvSpPr>
          <p:cNvPr id="58" name="Google Shape;58;p2"/>
          <p:cNvSpPr/>
          <p:nvPr/>
        </p:nvSpPr>
        <p:spPr>
          <a:xfrm>
            <a:off x="793790" y="3053120"/>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El algoritmo que presentamos calcula el tiempo medio que un ciclista necesita para recorrer un kilómetro. El algoritmo recibe como entrada la distancia total recorrida (15 kilómetros) y el tiempo total empleado (40 minutos). Divide el tiempo total entre la distancia total para obtener el tiempo medio por kilómetro.</a:t>
            </a:r>
            <a:endParaRPr sz="1750">
              <a:solidFill>
                <a:schemeClr val="dk1"/>
              </a:solidFill>
              <a:latin typeface="Calibri"/>
              <a:ea typeface="Calibri"/>
              <a:cs typeface="Calibri"/>
              <a:sym typeface="Calibri"/>
            </a:endParaRPr>
          </a:p>
        </p:txBody>
      </p:sp>
      <p:sp>
        <p:nvSpPr>
          <p:cNvPr id="59" name="Google Shape;59;p2"/>
          <p:cNvSpPr/>
          <p:nvPr/>
        </p:nvSpPr>
        <p:spPr>
          <a:xfrm>
            <a:off x="793790" y="462379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82824"/>
              </a:buClr>
              <a:buSzPts val="2200"/>
              <a:buFont typeface="Lato"/>
              <a:buNone/>
            </a:pPr>
            <a:r>
              <a:rPr b="1" lang="en-US" sz="2200">
                <a:solidFill>
                  <a:srgbClr val="282824"/>
                </a:solidFill>
                <a:latin typeface="Lato"/>
                <a:ea typeface="Lato"/>
                <a:cs typeface="Lato"/>
                <a:sym typeface="Lato"/>
              </a:rPr>
              <a:t>Entrada</a:t>
            </a:r>
            <a:endParaRPr sz="2200">
              <a:solidFill>
                <a:schemeClr val="dk1"/>
              </a:solidFill>
              <a:latin typeface="Calibri"/>
              <a:ea typeface="Calibri"/>
              <a:cs typeface="Calibri"/>
              <a:sym typeface="Calibri"/>
            </a:endParaRPr>
          </a:p>
        </p:txBody>
      </p:sp>
      <p:sp>
        <p:nvSpPr>
          <p:cNvPr id="60" name="Google Shape;60;p2"/>
          <p:cNvSpPr/>
          <p:nvPr/>
        </p:nvSpPr>
        <p:spPr>
          <a:xfrm>
            <a:off x="793790" y="5204936"/>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Distancia total (15 km)</a:t>
            </a:r>
            <a:endParaRPr sz="1750">
              <a:solidFill>
                <a:schemeClr val="dk1"/>
              </a:solidFill>
              <a:latin typeface="Calibri"/>
              <a:ea typeface="Calibri"/>
              <a:cs typeface="Calibri"/>
              <a:sym typeface="Calibri"/>
            </a:endParaRPr>
          </a:p>
        </p:txBody>
      </p:sp>
      <p:sp>
        <p:nvSpPr>
          <p:cNvPr id="61" name="Google Shape;61;p2"/>
          <p:cNvSpPr/>
          <p:nvPr/>
        </p:nvSpPr>
        <p:spPr>
          <a:xfrm>
            <a:off x="793790" y="5771912"/>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Tiempo total (40 minutos)</a:t>
            </a:r>
            <a:endParaRPr sz="1750">
              <a:solidFill>
                <a:schemeClr val="dk1"/>
              </a:solidFill>
              <a:latin typeface="Calibri"/>
              <a:ea typeface="Calibri"/>
              <a:cs typeface="Calibri"/>
              <a:sym typeface="Calibri"/>
            </a:endParaRPr>
          </a:p>
        </p:txBody>
      </p:sp>
      <p:sp>
        <p:nvSpPr>
          <p:cNvPr id="62" name="Google Shape;62;p2"/>
          <p:cNvSpPr/>
          <p:nvPr/>
        </p:nvSpPr>
        <p:spPr>
          <a:xfrm>
            <a:off x="5332928" y="462379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82824"/>
              </a:buClr>
              <a:buSzPts val="2200"/>
              <a:buFont typeface="Lato"/>
              <a:buNone/>
            </a:pPr>
            <a:r>
              <a:rPr b="1" lang="en-US" sz="2200">
                <a:solidFill>
                  <a:srgbClr val="282824"/>
                </a:solidFill>
                <a:latin typeface="Lato"/>
                <a:ea typeface="Lato"/>
                <a:cs typeface="Lato"/>
                <a:sym typeface="Lato"/>
              </a:rPr>
              <a:t>Salida</a:t>
            </a:r>
            <a:endParaRPr sz="2200">
              <a:solidFill>
                <a:schemeClr val="dk1"/>
              </a:solidFill>
              <a:latin typeface="Calibri"/>
              <a:ea typeface="Calibri"/>
              <a:cs typeface="Calibri"/>
              <a:sym typeface="Calibri"/>
            </a:endParaRPr>
          </a:p>
        </p:txBody>
      </p:sp>
      <p:sp>
        <p:nvSpPr>
          <p:cNvPr id="63" name="Google Shape;63;p2"/>
          <p:cNvSpPr/>
          <p:nvPr/>
        </p:nvSpPr>
        <p:spPr>
          <a:xfrm>
            <a:off x="5332928" y="5204936"/>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Tiempo medio por kilómetro (minutos)</a:t>
            </a:r>
            <a:endParaRPr sz="1750">
              <a:solidFill>
                <a:schemeClr val="dk1"/>
              </a:solidFill>
              <a:latin typeface="Calibri"/>
              <a:ea typeface="Calibri"/>
              <a:cs typeface="Calibri"/>
              <a:sym typeface="Calibri"/>
            </a:endParaRPr>
          </a:p>
        </p:txBody>
      </p:sp>
      <p:sp>
        <p:nvSpPr>
          <p:cNvPr id="64" name="Google Shape;64;p2"/>
          <p:cNvSpPr/>
          <p:nvPr/>
        </p:nvSpPr>
        <p:spPr>
          <a:xfrm>
            <a:off x="9872067" y="462379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82824"/>
              </a:buClr>
              <a:buSzPts val="2200"/>
              <a:buFont typeface="Lato"/>
              <a:buNone/>
            </a:pPr>
            <a:r>
              <a:rPr b="1" lang="en-US" sz="2200">
                <a:solidFill>
                  <a:srgbClr val="282824"/>
                </a:solidFill>
                <a:latin typeface="Lato"/>
                <a:ea typeface="Lato"/>
                <a:cs typeface="Lato"/>
                <a:sym typeface="Lato"/>
              </a:rPr>
              <a:t>Proceso</a:t>
            </a:r>
            <a:endParaRPr sz="2200">
              <a:solidFill>
                <a:schemeClr val="dk1"/>
              </a:solidFill>
              <a:latin typeface="Calibri"/>
              <a:ea typeface="Calibri"/>
              <a:cs typeface="Calibri"/>
              <a:sym typeface="Calibri"/>
            </a:endParaRPr>
          </a:p>
        </p:txBody>
      </p:sp>
      <p:sp>
        <p:nvSpPr>
          <p:cNvPr id="65" name="Google Shape;65;p2"/>
          <p:cNvSpPr/>
          <p:nvPr/>
        </p:nvSpPr>
        <p:spPr>
          <a:xfrm>
            <a:off x="9872067" y="5204936"/>
            <a:ext cx="3978116"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Dividir el tiempo total entre la distancia total.</a:t>
            </a:r>
            <a:endParaRPr sz="175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3" name="Shape 403"/>
        <p:cNvGrpSpPr/>
        <p:nvPr/>
      </p:nvGrpSpPr>
      <p:grpSpPr>
        <a:xfrm>
          <a:off x="0" y="0"/>
          <a:ext cx="0" cy="0"/>
          <a:chOff x="0" y="0"/>
          <a:chExt cx="0" cy="0"/>
        </a:xfrm>
      </p:grpSpPr>
      <p:pic>
        <p:nvPicPr>
          <p:cNvPr descr="preencoded.png" id="404" name="Google Shape;404;g2d5965f3d15_0_24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05" name="Google Shape;405;g2d5965f3d15_0_241"/>
          <p:cNvSpPr/>
          <p:nvPr/>
        </p:nvSpPr>
        <p:spPr>
          <a:xfrm>
            <a:off x="563880" y="696754"/>
            <a:ext cx="7766100" cy="503400"/>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282824"/>
              </a:buClr>
              <a:buSzPts val="3150"/>
              <a:buFont typeface="Lato"/>
              <a:buNone/>
            </a:pPr>
            <a:r>
              <a:rPr b="1" lang="en-US" sz="3150">
                <a:solidFill>
                  <a:srgbClr val="282824"/>
                </a:solidFill>
                <a:latin typeface="Lato"/>
                <a:ea typeface="Lato"/>
                <a:cs typeface="Lato"/>
                <a:sym typeface="Lato"/>
              </a:rPr>
              <a:t>Pseudocódigo para calcular la hora anterior</a:t>
            </a:r>
            <a:endParaRPr sz="3150">
              <a:solidFill>
                <a:schemeClr val="dk1"/>
              </a:solidFill>
              <a:latin typeface="Calibri"/>
              <a:ea typeface="Calibri"/>
              <a:cs typeface="Calibri"/>
              <a:sym typeface="Calibri"/>
            </a:endParaRPr>
          </a:p>
        </p:txBody>
      </p:sp>
      <p:sp>
        <p:nvSpPr>
          <p:cNvPr id="406" name="Google Shape;406;g2d5965f3d15_0_241"/>
          <p:cNvSpPr/>
          <p:nvPr/>
        </p:nvSpPr>
        <p:spPr>
          <a:xfrm>
            <a:off x="563880" y="1441728"/>
            <a:ext cx="8016300" cy="515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250"/>
              <a:buFont typeface="Lato"/>
              <a:buNone/>
            </a:pPr>
            <a:r>
              <a:rPr lang="en-US" sz="1250">
                <a:solidFill>
                  <a:srgbClr val="4A4A45"/>
                </a:solidFill>
                <a:latin typeface="Lato"/>
                <a:ea typeface="Lato"/>
                <a:cs typeface="Lato"/>
                <a:sym typeface="Lato"/>
              </a:rPr>
              <a:t>El pseudocódigo para este algoritmo muestra cómo calcular la hora en el segundo anterior, incluyendo los ajustes necesarios para que los valores sean válidos en el formato de reloj de 24 horas.</a:t>
            </a:r>
            <a:endParaRPr sz="1250">
              <a:solidFill>
                <a:schemeClr val="dk1"/>
              </a:solidFill>
              <a:latin typeface="Calibri"/>
              <a:ea typeface="Calibri"/>
              <a:cs typeface="Calibri"/>
              <a:sym typeface="Calibri"/>
            </a:endParaRPr>
          </a:p>
        </p:txBody>
      </p:sp>
      <p:sp>
        <p:nvSpPr>
          <p:cNvPr id="407" name="Google Shape;407;g2d5965f3d15_0_241"/>
          <p:cNvSpPr/>
          <p:nvPr/>
        </p:nvSpPr>
        <p:spPr>
          <a:xfrm>
            <a:off x="563880" y="2138243"/>
            <a:ext cx="8016300" cy="5394600"/>
          </a:xfrm>
          <a:prstGeom prst="roundRect">
            <a:avLst>
              <a:gd fmla="val 448"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d5965f3d15_0_241"/>
          <p:cNvSpPr/>
          <p:nvPr/>
        </p:nvSpPr>
        <p:spPr>
          <a:xfrm>
            <a:off x="555903" y="2138243"/>
            <a:ext cx="8032200" cy="5394600"/>
          </a:xfrm>
          <a:prstGeom prst="roundRect">
            <a:avLst>
              <a:gd fmla="val 448"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2d5965f3d15_0_241"/>
          <p:cNvSpPr/>
          <p:nvPr/>
        </p:nvSpPr>
        <p:spPr>
          <a:xfrm>
            <a:off x="716994" y="2258973"/>
            <a:ext cx="7710000" cy="5153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250"/>
              <a:buFont typeface="Consolas"/>
              <a:buNone/>
            </a:pPr>
            <a:r>
              <a:rPr lang="en-US" sz="1250">
                <a:solidFill>
                  <a:srgbClr val="4A4A45"/>
                </a:solidFill>
                <a:highlight>
                  <a:srgbClr val="E7E7E4"/>
                </a:highlight>
                <a:latin typeface="Consolas"/>
                <a:ea typeface="Consolas"/>
                <a:cs typeface="Consolas"/>
                <a:sym typeface="Consolas"/>
              </a:rPr>
              <a:t>Inicio</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Leer H, M, S</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Si S = 0 Entonces</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S &lt;- 59</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Si M = 0 Entonces</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M &lt;- 59</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Si H = 0 Entonces</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H &lt;- 23</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Sino</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H &lt;- H - 1</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Fin Si</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Sino</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M &lt;- M - 1</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Fin Si</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Sino</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S &lt;- S - 1</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Fin Si</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  Mostrar "La hora en el segundo anterior es: ", H, ":", M, ":", S</a:t>
            </a:r>
            <a:br>
              <a:rPr lang="en-US" sz="1250">
                <a:solidFill>
                  <a:srgbClr val="4A4A45"/>
                </a:solidFill>
                <a:highlight>
                  <a:srgbClr val="E7E7E4"/>
                </a:highlight>
                <a:latin typeface="Consolas"/>
                <a:ea typeface="Consolas"/>
                <a:cs typeface="Consolas"/>
                <a:sym typeface="Consolas"/>
              </a:rPr>
            </a:br>
            <a:r>
              <a:rPr lang="en-US" sz="1250">
                <a:solidFill>
                  <a:srgbClr val="4A4A45"/>
                </a:solidFill>
                <a:highlight>
                  <a:srgbClr val="E7E7E4"/>
                </a:highlight>
                <a:latin typeface="Consolas"/>
                <a:ea typeface="Consolas"/>
                <a:cs typeface="Consolas"/>
                <a:sym typeface="Consolas"/>
              </a:rPr>
              <a:t>Fin</a:t>
            </a:r>
            <a:br>
              <a:rPr lang="en-US" sz="1250">
                <a:solidFill>
                  <a:srgbClr val="4A4A45"/>
                </a:solidFill>
                <a:highlight>
                  <a:srgbClr val="E7E7E4"/>
                </a:highlight>
                <a:latin typeface="Consolas"/>
                <a:ea typeface="Consolas"/>
                <a:cs typeface="Consolas"/>
                <a:sym typeface="Consolas"/>
              </a:rPr>
            </a:br>
            <a:endParaRPr sz="125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4" name="Shape 414"/>
        <p:cNvGrpSpPr/>
        <p:nvPr/>
      </p:nvGrpSpPr>
      <p:grpSpPr>
        <a:xfrm>
          <a:off x="0" y="0"/>
          <a:ext cx="0" cy="0"/>
          <a:chOff x="0" y="0"/>
          <a:chExt cx="0" cy="0"/>
        </a:xfrm>
      </p:grpSpPr>
      <p:sp>
        <p:nvSpPr>
          <p:cNvPr id="415" name="Google Shape;415;g2d5965f3d15_0_251"/>
          <p:cNvSpPr/>
          <p:nvPr/>
        </p:nvSpPr>
        <p:spPr>
          <a:xfrm>
            <a:off x="461605" y="363022"/>
            <a:ext cx="6881100" cy="412200"/>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282824"/>
              </a:buClr>
              <a:buSzPts val="2550"/>
              <a:buFont typeface="Lato"/>
              <a:buNone/>
            </a:pPr>
            <a:r>
              <a:rPr b="1" lang="en-US" sz="2550">
                <a:solidFill>
                  <a:srgbClr val="282824"/>
                </a:solidFill>
                <a:latin typeface="Lato"/>
                <a:ea typeface="Lato"/>
                <a:cs typeface="Lato"/>
                <a:sym typeface="Lato"/>
              </a:rPr>
              <a:t>Diagrama de flujo para calcular la hora anterior</a:t>
            </a:r>
            <a:endParaRPr sz="2550">
              <a:solidFill>
                <a:schemeClr val="dk1"/>
              </a:solidFill>
              <a:latin typeface="Calibri"/>
              <a:ea typeface="Calibri"/>
              <a:cs typeface="Calibri"/>
              <a:sym typeface="Calibri"/>
            </a:endParaRPr>
          </a:p>
        </p:txBody>
      </p:sp>
      <p:sp>
        <p:nvSpPr>
          <p:cNvPr id="416" name="Google Shape;416;g2d5965f3d15_0_251"/>
          <p:cNvSpPr/>
          <p:nvPr/>
        </p:nvSpPr>
        <p:spPr>
          <a:xfrm>
            <a:off x="461605" y="1038939"/>
            <a:ext cx="13707300" cy="21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El diagrama de flujo visualiza el algoritmo para calcular la hora en el segundo anterior, mostrando el flujo de decisiones y acciones.</a:t>
            </a:r>
            <a:endParaRPr sz="1000">
              <a:solidFill>
                <a:schemeClr val="dk1"/>
              </a:solidFill>
              <a:latin typeface="Calibri"/>
              <a:ea typeface="Calibri"/>
              <a:cs typeface="Calibri"/>
              <a:sym typeface="Calibri"/>
            </a:endParaRPr>
          </a:p>
        </p:txBody>
      </p:sp>
      <p:sp>
        <p:nvSpPr>
          <p:cNvPr id="417" name="Google Shape;417;g2d5965f3d15_0_251"/>
          <p:cNvSpPr/>
          <p:nvPr/>
        </p:nvSpPr>
        <p:spPr>
          <a:xfrm>
            <a:off x="461605" y="1398270"/>
            <a:ext cx="13707300" cy="21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Este diagrama facilita la comprensión de cómo funciona el algoritmo, especialmente para aquellos que no están familiarizados con el pseudocódigo.</a:t>
            </a:r>
            <a:endParaRPr sz="1000">
              <a:solidFill>
                <a:schemeClr val="dk1"/>
              </a:solidFill>
              <a:latin typeface="Calibri"/>
              <a:ea typeface="Calibri"/>
              <a:cs typeface="Calibri"/>
              <a:sym typeface="Calibri"/>
            </a:endParaRPr>
          </a:p>
        </p:txBody>
      </p:sp>
      <p:sp>
        <p:nvSpPr>
          <p:cNvPr id="418" name="Google Shape;418;g2d5965f3d15_0_251"/>
          <p:cNvSpPr/>
          <p:nvPr/>
        </p:nvSpPr>
        <p:spPr>
          <a:xfrm>
            <a:off x="651748" y="1757601"/>
            <a:ext cx="15300" cy="6108900"/>
          </a:xfrm>
          <a:prstGeom prst="roundRect">
            <a:avLst>
              <a:gd fmla="val 1298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d5965f3d15_0_251"/>
          <p:cNvSpPr/>
          <p:nvPr/>
        </p:nvSpPr>
        <p:spPr>
          <a:xfrm>
            <a:off x="792480" y="2046684"/>
            <a:ext cx="461700" cy="15300"/>
          </a:xfrm>
          <a:prstGeom prst="roundRect">
            <a:avLst>
              <a:gd fmla="val 1298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2d5965f3d15_0_251"/>
          <p:cNvSpPr/>
          <p:nvPr/>
        </p:nvSpPr>
        <p:spPr>
          <a:xfrm>
            <a:off x="511016" y="1905952"/>
            <a:ext cx="296700" cy="296700"/>
          </a:xfrm>
          <a:prstGeom prst="roundRect">
            <a:avLst>
              <a:gd fmla="val 6669"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d5965f3d15_0_251"/>
          <p:cNvSpPr/>
          <p:nvPr/>
        </p:nvSpPr>
        <p:spPr>
          <a:xfrm>
            <a:off x="601980" y="1955363"/>
            <a:ext cx="114900" cy="198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550"/>
              <a:buFont typeface="Lato"/>
              <a:buNone/>
            </a:pPr>
            <a:r>
              <a:rPr b="1" lang="en-US" sz="1550">
                <a:solidFill>
                  <a:srgbClr val="4A4A45"/>
                </a:solidFill>
                <a:latin typeface="Lato"/>
                <a:ea typeface="Lato"/>
                <a:cs typeface="Lato"/>
                <a:sym typeface="Lato"/>
              </a:rPr>
              <a:t>1</a:t>
            </a:r>
            <a:endParaRPr sz="1550">
              <a:solidFill>
                <a:schemeClr val="dk1"/>
              </a:solidFill>
              <a:latin typeface="Calibri"/>
              <a:ea typeface="Calibri"/>
              <a:cs typeface="Calibri"/>
              <a:sym typeface="Calibri"/>
            </a:endParaRPr>
          </a:p>
        </p:txBody>
      </p:sp>
      <p:sp>
        <p:nvSpPr>
          <p:cNvPr id="422" name="Google Shape;422;g2d5965f3d15_0_251"/>
          <p:cNvSpPr/>
          <p:nvPr/>
        </p:nvSpPr>
        <p:spPr>
          <a:xfrm>
            <a:off x="1384816" y="1889403"/>
            <a:ext cx="1648800" cy="20610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Inicio</a:t>
            </a:r>
            <a:endParaRPr sz="1250">
              <a:solidFill>
                <a:schemeClr val="dk1"/>
              </a:solidFill>
              <a:latin typeface="Calibri"/>
              <a:ea typeface="Calibri"/>
              <a:cs typeface="Calibri"/>
              <a:sym typeface="Calibri"/>
            </a:endParaRPr>
          </a:p>
        </p:txBody>
      </p:sp>
      <p:sp>
        <p:nvSpPr>
          <p:cNvPr id="423" name="Google Shape;423;g2d5965f3d15_0_251"/>
          <p:cNvSpPr/>
          <p:nvPr/>
        </p:nvSpPr>
        <p:spPr>
          <a:xfrm>
            <a:off x="1384816" y="2174558"/>
            <a:ext cx="12783900" cy="21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Leer la hora actual (H, M, S).</a:t>
            </a:r>
            <a:endParaRPr sz="1000">
              <a:solidFill>
                <a:schemeClr val="dk1"/>
              </a:solidFill>
              <a:latin typeface="Calibri"/>
              <a:ea typeface="Calibri"/>
              <a:cs typeface="Calibri"/>
              <a:sym typeface="Calibri"/>
            </a:endParaRPr>
          </a:p>
        </p:txBody>
      </p:sp>
      <p:sp>
        <p:nvSpPr>
          <p:cNvPr id="424" name="Google Shape;424;g2d5965f3d15_0_251"/>
          <p:cNvSpPr/>
          <p:nvPr/>
        </p:nvSpPr>
        <p:spPr>
          <a:xfrm>
            <a:off x="792480" y="2938224"/>
            <a:ext cx="461700" cy="15300"/>
          </a:xfrm>
          <a:prstGeom prst="roundRect">
            <a:avLst>
              <a:gd fmla="val 1298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d5965f3d15_0_251"/>
          <p:cNvSpPr/>
          <p:nvPr/>
        </p:nvSpPr>
        <p:spPr>
          <a:xfrm>
            <a:off x="511016" y="2797493"/>
            <a:ext cx="296700" cy="296700"/>
          </a:xfrm>
          <a:prstGeom prst="roundRect">
            <a:avLst>
              <a:gd fmla="val 6669"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d5965f3d15_0_251"/>
          <p:cNvSpPr/>
          <p:nvPr/>
        </p:nvSpPr>
        <p:spPr>
          <a:xfrm>
            <a:off x="601980" y="2846903"/>
            <a:ext cx="114900" cy="198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550"/>
              <a:buFont typeface="Lato"/>
              <a:buNone/>
            </a:pPr>
            <a:r>
              <a:rPr b="1" lang="en-US" sz="1550">
                <a:solidFill>
                  <a:srgbClr val="4A4A45"/>
                </a:solidFill>
                <a:latin typeface="Lato"/>
                <a:ea typeface="Lato"/>
                <a:cs typeface="Lato"/>
                <a:sym typeface="Lato"/>
              </a:rPr>
              <a:t>2</a:t>
            </a:r>
            <a:endParaRPr sz="1550">
              <a:solidFill>
                <a:schemeClr val="dk1"/>
              </a:solidFill>
              <a:latin typeface="Calibri"/>
              <a:ea typeface="Calibri"/>
              <a:cs typeface="Calibri"/>
              <a:sym typeface="Calibri"/>
            </a:endParaRPr>
          </a:p>
        </p:txBody>
      </p:sp>
      <p:sp>
        <p:nvSpPr>
          <p:cNvPr id="427" name="Google Shape;427;g2d5965f3d15_0_251"/>
          <p:cNvSpPr/>
          <p:nvPr/>
        </p:nvSpPr>
        <p:spPr>
          <a:xfrm>
            <a:off x="1384816" y="2780943"/>
            <a:ext cx="1648800" cy="20610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Si los segundos son 0</a:t>
            </a:r>
            <a:endParaRPr sz="1250">
              <a:solidFill>
                <a:schemeClr val="dk1"/>
              </a:solidFill>
              <a:latin typeface="Calibri"/>
              <a:ea typeface="Calibri"/>
              <a:cs typeface="Calibri"/>
              <a:sym typeface="Calibri"/>
            </a:endParaRPr>
          </a:p>
        </p:txBody>
      </p:sp>
      <p:sp>
        <p:nvSpPr>
          <p:cNvPr id="428" name="Google Shape;428;g2d5965f3d15_0_251"/>
          <p:cNvSpPr/>
          <p:nvPr/>
        </p:nvSpPr>
        <p:spPr>
          <a:xfrm>
            <a:off x="1384816" y="3066098"/>
            <a:ext cx="12783900" cy="21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Si S = 0, ajustar los minutos y posiblemente la hora.</a:t>
            </a:r>
            <a:endParaRPr sz="1000">
              <a:solidFill>
                <a:schemeClr val="dk1"/>
              </a:solidFill>
              <a:latin typeface="Calibri"/>
              <a:ea typeface="Calibri"/>
              <a:cs typeface="Calibri"/>
              <a:sym typeface="Calibri"/>
            </a:endParaRPr>
          </a:p>
        </p:txBody>
      </p:sp>
      <p:sp>
        <p:nvSpPr>
          <p:cNvPr id="429" name="Google Shape;429;g2d5965f3d15_0_251"/>
          <p:cNvSpPr/>
          <p:nvPr/>
        </p:nvSpPr>
        <p:spPr>
          <a:xfrm>
            <a:off x="792480" y="3829764"/>
            <a:ext cx="461700" cy="15300"/>
          </a:xfrm>
          <a:prstGeom prst="roundRect">
            <a:avLst>
              <a:gd fmla="val 1298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d5965f3d15_0_251"/>
          <p:cNvSpPr/>
          <p:nvPr/>
        </p:nvSpPr>
        <p:spPr>
          <a:xfrm>
            <a:off x="511016" y="3689032"/>
            <a:ext cx="296700" cy="296700"/>
          </a:xfrm>
          <a:prstGeom prst="roundRect">
            <a:avLst>
              <a:gd fmla="val 6669"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d5965f3d15_0_251"/>
          <p:cNvSpPr/>
          <p:nvPr/>
        </p:nvSpPr>
        <p:spPr>
          <a:xfrm>
            <a:off x="601980" y="3738443"/>
            <a:ext cx="114900" cy="198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550"/>
              <a:buFont typeface="Lato"/>
              <a:buNone/>
            </a:pPr>
            <a:r>
              <a:rPr b="1" lang="en-US" sz="1550">
                <a:solidFill>
                  <a:srgbClr val="4A4A45"/>
                </a:solidFill>
                <a:latin typeface="Lato"/>
                <a:ea typeface="Lato"/>
                <a:cs typeface="Lato"/>
                <a:sym typeface="Lato"/>
              </a:rPr>
              <a:t>3</a:t>
            </a:r>
            <a:endParaRPr sz="1550">
              <a:solidFill>
                <a:schemeClr val="dk1"/>
              </a:solidFill>
              <a:latin typeface="Calibri"/>
              <a:ea typeface="Calibri"/>
              <a:cs typeface="Calibri"/>
              <a:sym typeface="Calibri"/>
            </a:endParaRPr>
          </a:p>
        </p:txBody>
      </p:sp>
      <p:sp>
        <p:nvSpPr>
          <p:cNvPr id="432" name="Google Shape;432;g2d5965f3d15_0_251"/>
          <p:cNvSpPr/>
          <p:nvPr/>
        </p:nvSpPr>
        <p:spPr>
          <a:xfrm>
            <a:off x="1384816" y="3672483"/>
            <a:ext cx="1648800" cy="20610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Ajustar minutos</a:t>
            </a:r>
            <a:endParaRPr sz="1250">
              <a:solidFill>
                <a:schemeClr val="dk1"/>
              </a:solidFill>
              <a:latin typeface="Calibri"/>
              <a:ea typeface="Calibri"/>
              <a:cs typeface="Calibri"/>
              <a:sym typeface="Calibri"/>
            </a:endParaRPr>
          </a:p>
        </p:txBody>
      </p:sp>
      <p:sp>
        <p:nvSpPr>
          <p:cNvPr id="433" name="Google Shape;433;g2d5965f3d15_0_251"/>
          <p:cNvSpPr/>
          <p:nvPr/>
        </p:nvSpPr>
        <p:spPr>
          <a:xfrm>
            <a:off x="1384816" y="3957638"/>
            <a:ext cx="12783900" cy="21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Si S = 0 y M = 0, ajustar la hora. Si no, ajustar los minutos.</a:t>
            </a:r>
            <a:endParaRPr sz="1000">
              <a:solidFill>
                <a:schemeClr val="dk1"/>
              </a:solidFill>
              <a:latin typeface="Calibri"/>
              <a:ea typeface="Calibri"/>
              <a:cs typeface="Calibri"/>
              <a:sym typeface="Calibri"/>
            </a:endParaRPr>
          </a:p>
        </p:txBody>
      </p:sp>
      <p:sp>
        <p:nvSpPr>
          <p:cNvPr id="434" name="Google Shape;434;g2d5965f3d15_0_251"/>
          <p:cNvSpPr/>
          <p:nvPr/>
        </p:nvSpPr>
        <p:spPr>
          <a:xfrm>
            <a:off x="792480" y="4721304"/>
            <a:ext cx="461700" cy="15300"/>
          </a:xfrm>
          <a:prstGeom prst="roundRect">
            <a:avLst>
              <a:gd fmla="val 1298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d5965f3d15_0_251"/>
          <p:cNvSpPr/>
          <p:nvPr/>
        </p:nvSpPr>
        <p:spPr>
          <a:xfrm>
            <a:off x="511016" y="4580573"/>
            <a:ext cx="296700" cy="296700"/>
          </a:xfrm>
          <a:prstGeom prst="roundRect">
            <a:avLst>
              <a:gd fmla="val 6669"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2d5965f3d15_0_251"/>
          <p:cNvSpPr/>
          <p:nvPr/>
        </p:nvSpPr>
        <p:spPr>
          <a:xfrm>
            <a:off x="601980" y="4629983"/>
            <a:ext cx="114900" cy="198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550"/>
              <a:buFont typeface="Lato"/>
              <a:buNone/>
            </a:pPr>
            <a:r>
              <a:rPr b="1" lang="en-US" sz="1550">
                <a:solidFill>
                  <a:srgbClr val="4A4A45"/>
                </a:solidFill>
                <a:latin typeface="Lato"/>
                <a:ea typeface="Lato"/>
                <a:cs typeface="Lato"/>
                <a:sym typeface="Lato"/>
              </a:rPr>
              <a:t>4</a:t>
            </a:r>
            <a:endParaRPr sz="1550">
              <a:solidFill>
                <a:schemeClr val="dk1"/>
              </a:solidFill>
              <a:latin typeface="Calibri"/>
              <a:ea typeface="Calibri"/>
              <a:cs typeface="Calibri"/>
              <a:sym typeface="Calibri"/>
            </a:endParaRPr>
          </a:p>
        </p:txBody>
      </p:sp>
      <p:sp>
        <p:nvSpPr>
          <p:cNvPr id="437" name="Google Shape;437;g2d5965f3d15_0_251"/>
          <p:cNvSpPr/>
          <p:nvPr/>
        </p:nvSpPr>
        <p:spPr>
          <a:xfrm>
            <a:off x="1384816" y="4564023"/>
            <a:ext cx="1648800" cy="20610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Ajustar hora</a:t>
            </a:r>
            <a:endParaRPr sz="1250">
              <a:solidFill>
                <a:schemeClr val="dk1"/>
              </a:solidFill>
              <a:latin typeface="Calibri"/>
              <a:ea typeface="Calibri"/>
              <a:cs typeface="Calibri"/>
              <a:sym typeface="Calibri"/>
            </a:endParaRPr>
          </a:p>
        </p:txBody>
      </p:sp>
      <p:sp>
        <p:nvSpPr>
          <p:cNvPr id="438" name="Google Shape;438;g2d5965f3d15_0_251"/>
          <p:cNvSpPr/>
          <p:nvPr/>
        </p:nvSpPr>
        <p:spPr>
          <a:xfrm>
            <a:off x="1384816" y="4849178"/>
            <a:ext cx="12783900" cy="21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Si S = 0, M = 0 y H = 0, ajustar la hora a 23. Si no, ajustar la hora.</a:t>
            </a:r>
            <a:endParaRPr sz="1000">
              <a:solidFill>
                <a:schemeClr val="dk1"/>
              </a:solidFill>
              <a:latin typeface="Calibri"/>
              <a:ea typeface="Calibri"/>
              <a:cs typeface="Calibri"/>
              <a:sym typeface="Calibri"/>
            </a:endParaRPr>
          </a:p>
        </p:txBody>
      </p:sp>
      <p:sp>
        <p:nvSpPr>
          <p:cNvPr id="439" name="Google Shape;439;g2d5965f3d15_0_251"/>
          <p:cNvSpPr/>
          <p:nvPr/>
        </p:nvSpPr>
        <p:spPr>
          <a:xfrm>
            <a:off x="792480" y="5612844"/>
            <a:ext cx="461700" cy="15300"/>
          </a:xfrm>
          <a:prstGeom prst="roundRect">
            <a:avLst>
              <a:gd fmla="val 1298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d5965f3d15_0_251"/>
          <p:cNvSpPr/>
          <p:nvPr/>
        </p:nvSpPr>
        <p:spPr>
          <a:xfrm>
            <a:off x="511016" y="5472113"/>
            <a:ext cx="296700" cy="296700"/>
          </a:xfrm>
          <a:prstGeom prst="roundRect">
            <a:avLst>
              <a:gd fmla="val 6669"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d5965f3d15_0_251"/>
          <p:cNvSpPr/>
          <p:nvPr/>
        </p:nvSpPr>
        <p:spPr>
          <a:xfrm>
            <a:off x="601980" y="5521523"/>
            <a:ext cx="114900" cy="198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550"/>
              <a:buFont typeface="Lato"/>
              <a:buNone/>
            </a:pPr>
            <a:r>
              <a:rPr b="1" lang="en-US" sz="1550">
                <a:solidFill>
                  <a:srgbClr val="4A4A45"/>
                </a:solidFill>
                <a:latin typeface="Lato"/>
                <a:ea typeface="Lato"/>
                <a:cs typeface="Lato"/>
                <a:sym typeface="Lato"/>
              </a:rPr>
              <a:t>5</a:t>
            </a:r>
            <a:endParaRPr sz="1550">
              <a:solidFill>
                <a:schemeClr val="dk1"/>
              </a:solidFill>
              <a:latin typeface="Calibri"/>
              <a:ea typeface="Calibri"/>
              <a:cs typeface="Calibri"/>
              <a:sym typeface="Calibri"/>
            </a:endParaRPr>
          </a:p>
        </p:txBody>
      </p:sp>
      <p:sp>
        <p:nvSpPr>
          <p:cNvPr id="442" name="Google Shape;442;g2d5965f3d15_0_251"/>
          <p:cNvSpPr/>
          <p:nvPr/>
        </p:nvSpPr>
        <p:spPr>
          <a:xfrm>
            <a:off x="1384816" y="5455563"/>
            <a:ext cx="1737000" cy="20610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Si los segundos no son 0</a:t>
            </a:r>
            <a:endParaRPr sz="1250">
              <a:solidFill>
                <a:schemeClr val="dk1"/>
              </a:solidFill>
              <a:latin typeface="Calibri"/>
              <a:ea typeface="Calibri"/>
              <a:cs typeface="Calibri"/>
              <a:sym typeface="Calibri"/>
            </a:endParaRPr>
          </a:p>
        </p:txBody>
      </p:sp>
      <p:sp>
        <p:nvSpPr>
          <p:cNvPr id="443" name="Google Shape;443;g2d5965f3d15_0_251"/>
          <p:cNvSpPr/>
          <p:nvPr/>
        </p:nvSpPr>
        <p:spPr>
          <a:xfrm>
            <a:off x="1384816" y="5740718"/>
            <a:ext cx="12783900" cy="21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Si S != 0, decrementar los segundos.</a:t>
            </a:r>
            <a:endParaRPr sz="1000">
              <a:solidFill>
                <a:schemeClr val="dk1"/>
              </a:solidFill>
              <a:latin typeface="Calibri"/>
              <a:ea typeface="Calibri"/>
              <a:cs typeface="Calibri"/>
              <a:sym typeface="Calibri"/>
            </a:endParaRPr>
          </a:p>
        </p:txBody>
      </p:sp>
      <p:sp>
        <p:nvSpPr>
          <p:cNvPr id="444" name="Google Shape;444;g2d5965f3d15_0_251"/>
          <p:cNvSpPr/>
          <p:nvPr/>
        </p:nvSpPr>
        <p:spPr>
          <a:xfrm>
            <a:off x="792480" y="6504384"/>
            <a:ext cx="461700" cy="15300"/>
          </a:xfrm>
          <a:prstGeom prst="roundRect">
            <a:avLst>
              <a:gd fmla="val 1298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d5965f3d15_0_251"/>
          <p:cNvSpPr/>
          <p:nvPr/>
        </p:nvSpPr>
        <p:spPr>
          <a:xfrm>
            <a:off x="511016" y="6363653"/>
            <a:ext cx="296700" cy="296700"/>
          </a:xfrm>
          <a:prstGeom prst="roundRect">
            <a:avLst>
              <a:gd fmla="val 6669"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d5965f3d15_0_251"/>
          <p:cNvSpPr/>
          <p:nvPr/>
        </p:nvSpPr>
        <p:spPr>
          <a:xfrm>
            <a:off x="601980" y="6413063"/>
            <a:ext cx="114900" cy="198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550"/>
              <a:buFont typeface="Lato"/>
              <a:buNone/>
            </a:pPr>
            <a:r>
              <a:rPr b="1" lang="en-US" sz="1550">
                <a:solidFill>
                  <a:srgbClr val="4A4A45"/>
                </a:solidFill>
                <a:latin typeface="Lato"/>
                <a:ea typeface="Lato"/>
                <a:cs typeface="Lato"/>
                <a:sym typeface="Lato"/>
              </a:rPr>
              <a:t>6</a:t>
            </a:r>
            <a:endParaRPr sz="1550">
              <a:solidFill>
                <a:schemeClr val="dk1"/>
              </a:solidFill>
              <a:latin typeface="Calibri"/>
              <a:ea typeface="Calibri"/>
              <a:cs typeface="Calibri"/>
              <a:sym typeface="Calibri"/>
            </a:endParaRPr>
          </a:p>
        </p:txBody>
      </p:sp>
      <p:sp>
        <p:nvSpPr>
          <p:cNvPr id="447" name="Google Shape;447;g2d5965f3d15_0_251"/>
          <p:cNvSpPr/>
          <p:nvPr/>
        </p:nvSpPr>
        <p:spPr>
          <a:xfrm>
            <a:off x="1384816" y="6347103"/>
            <a:ext cx="1770900" cy="20610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Mostrar la hora anterior</a:t>
            </a:r>
            <a:endParaRPr sz="1250">
              <a:solidFill>
                <a:schemeClr val="dk1"/>
              </a:solidFill>
              <a:latin typeface="Calibri"/>
              <a:ea typeface="Calibri"/>
              <a:cs typeface="Calibri"/>
              <a:sym typeface="Calibri"/>
            </a:endParaRPr>
          </a:p>
        </p:txBody>
      </p:sp>
      <p:sp>
        <p:nvSpPr>
          <p:cNvPr id="448" name="Google Shape;448;g2d5965f3d15_0_251"/>
          <p:cNvSpPr/>
          <p:nvPr/>
        </p:nvSpPr>
        <p:spPr>
          <a:xfrm>
            <a:off x="1384816" y="6632258"/>
            <a:ext cx="12783900" cy="21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Mostrar la hora en el segundo anterior.</a:t>
            </a:r>
            <a:endParaRPr sz="1000">
              <a:solidFill>
                <a:schemeClr val="dk1"/>
              </a:solidFill>
              <a:latin typeface="Calibri"/>
              <a:ea typeface="Calibri"/>
              <a:cs typeface="Calibri"/>
              <a:sym typeface="Calibri"/>
            </a:endParaRPr>
          </a:p>
        </p:txBody>
      </p:sp>
      <p:sp>
        <p:nvSpPr>
          <p:cNvPr id="449" name="Google Shape;449;g2d5965f3d15_0_251"/>
          <p:cNvSpPr/>
          <p:nvPr/>
        </p:nvSpPr>
        <p:spPr>
          <a:xfrm>
            <a:off x="792480" y="7395924"/>
            <a:ext cx="461700" cy="15300"/>
          </a:xfrm>
          <a:prstGeom prst="roundRect">
            <a:avLst>
              <a:gd fmla="val 129828" name="adj"/>
            </a:avLst>
          </a:prstGeom>
          <a:solidFill>
            <a:srgbClr val="CBC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d5965f3d15_0_251"/>
          <p:cNvSpPr/>
          <p:nvPr/>
        </p:nvSpPr>
        <p:spPr>
          <a:xfrm>
            <a:off x="511016" y="7255193"/>
            <a:ext cx="296700" cy="296700"/>
          </a:xfrm>
          <a:prstGeom prst="roundRect">
            <a:avLst>
              <a:gd fmla="val 6669"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2d5965f3d15_0_251"/>
          <p:cNvSpPr/>
          <p:nvPr/>
        </p:nvSpPr>
        <p:spPr>
          <a:xfrm>
            <a:off x="601980" y="7304603"/>
            <a:ext cx="114900" cy="198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1550"/>
              <a:buFont typeface="Lato"/>
              <a:buNone/>
            </a:pPr>
            <a:r>
              <a:rPr b="1" lang="en-US" sz="1550">
                <a:solidFill>
                  <a:srgbClr val="4A4A45"/>
                </a:solidFill>
                <a:latin typeface="Lato"/>
                <a:ea typeface="Lato"/>
                <a:cs typeface="Lato"/>
                <a:sym typeface="Lato"/>
              </a:rPr>
              <a:t>7</a:t>
            </a:r>
            <a:endParaRPr sz="1550">
              <a:solidFill>
                <a:schemeClr val="dk1"/>
              </a:solidFill>
              <a:latin typeface="Calibri"/>
              <a:ea typeface="Calibri"/>
              <a:cs typeface="Calibri"/>
              <a:sym typeface="Calibri"/>
            </a:endParaRPr>
          </a:p>
        </p:txBody>
      </p:sp>
      <p:sp>
        <p:nvSpPr>
          <p:cNvPr id="452" name="Google Shape;452;g2d5965f3d15_0_251"/>
          <p:cNvSpPr/>
          <p:nvPr/>
        </p:nvSpPr>
        <p:spPr>
          <a:xfrm>
            <a:off x="1384816" y="7238643"/>
            <a:ext cx="1648800" cy="206100"/>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Fin</a:t>
            </a:r>
            <a:endParaRPr sz="1250">
              <a:solidFill>
                <a:schemeClr val="dk1"/>
              </a:solidFill>
              <a:latin typeface="Calibri"/>
              <a:ea typeface="Calibri"/>
              <a:cs typeface="Calibri"/>
              <a:sym typeface="Calibri"/>
            </a:endParaRPr>
          </a:p>
        </p:txBody>
      </p:sp>
      <p:sp>
        <p:nvSpPr>
          <p:cNvPr id="453" name="Google Shape;453;g2d5965f3d15_0_251"/>
          <p:cNvSpPr/>
          <p:nvPr/>
        </p:nvSpPr>
        <p:spPr>
          <a:xfrm>
            <a:off x="1384816" y="7523798"/>
            <a:ext cx="12783900" cy="210900"/>
          </a:xfrm>
          <a:prstGeom prst="rect">
            <a:avLst/>
          </a:prstGeom>
          <a:noFill/>
          <a:ln>
            <a:noFill/>
          </a:ln>
        </p:spPr>
        <p:txBody>
          <a:bodyPr anchorCtr="0" anchor="t" bIns="0" lIns="0" spcFirstLastPara="1" rIns="0" wrap="square" tIns="0">
            <a:noAutofit/>
          </a:bodyPr>
          <a:lstStyle/>
          <a:p>
            <a:pPr indent="0" lvl="0" marL="0" marR="0" rtl="0" algn="l">
              <a:lnSpc>
                <a:spcPct val="165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Terminar el algoritmo.</a:t>
            </a:r>
            <a:endParaRPr sz="1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8" name="Shape 458"/>
        <p:cNvGrpSpPr/>
        <p:nvPr/>
      </p:nvGrpSpPr>
      <p:grpSpPr>
        <a:xfrm>
          <a:off x="0" y="0"/>
          <a:ext cx="0" cy="0"/>
          <a:chOff x="0" y="0"/>
          <a:chExt cx="0" cy="0"/>
        </a:xfrm>
      </p:grpSpPr>
      <p:pic>
        <p:nvPicPr>
          <p:cNvPr descr="preencoded.png" id="459" name="Google Shape;459;g2d5965f3d15_0_294"/>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460" name="Google Shape;460;g2d5965f3d15_0_294"/>
          <p:cNvSpPr/>
          <p:nvPr/>
        </p:nvSpPr>
        <p:spPr>
          <a:xfrm>
            <a:off x="793790" y="3472696"/>
            <a:ext cx="110142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Algoritmo para calcular la suma de números</a:t>
            </a:r>
            <a:endParaRPr sz="4450">
              <a:solidFill>
                <a:schemeClr val="dk1"/>
              </a:solidFill>
              <a:latin typeface="Calibri"/>
              <a:ea typeface="Calibri"/>
              <a:cs typeface="Calibri"/>
              <a:sym typeface="Calibri"/>
            </a:endParaRPr>
          </a:p>
        </p:txBody>
      </p:sp>
      <p:sp>
        <p:nvSpPr>
          <p:cNvPr id="461" name="Google Shape;461;g2d5965f3d15_0_294"/>
          <p:cNvSpPr/>
          <p:nvPr/>
        </p:nvSpPr>
        <p:spPr>
          <a:xfrm>
            <a:off x="793790" y="4521637"/>
            <a:ext cx="13042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Este algoritmo recibe un número N y calcula la suma de todos los números desde 1 hasta N.</a:t>
            </a:r>
            <a:endParaRPr sz="1750">
              <a:solidFill>
                <a:schemeClr val="dk1"/>
              </a:solidFill>
              <a:latin typeface="Calibri"/>
              <a:ea typeface="Calibri"/>
              <a:cs typeface="Calibri"/>
              <a:sym typeface="Calibri"/>
            </a:endParaRPr>
          </a:p>
        </p:txBody>
      </p:sp>
      <p:sp>
        <p:nvSpPr>
          <p:cNvPr id="462" name="Google Shape;462;g2d5965f3d15_0_294"/>
          <p:cNvSpPr/>
          <p:nvPr/>
        </p:nvSpPr>
        <p:spPr>
          <a:xfrm>
            <a:off x="793790" y="5139690"/>
            <a:ext cx="13042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El algoritmo utiliza una estructura de repetición para iterar a través de los números y acumular la suma.</a:t>
            </a:r>
            <a:endParaRPr sz="1750">
              <a:solidFill>
                <a:schemeClr val="dk1"/>
              </a:solidFill>
              <a:latin typeface="Calibri"/>
              <a:ea typeface="Calibri"/>
              <a:cs typeface="Calibri"/>
              <a:sym typeface="Calibri"/>
            </a:endParaRPr>
          </a:p>
        </p:txBody>
      </p:sp>
      <p:sp>
        <p:nvSpPr>
          <p:cNvPr id="463" name="Google Shape;463;g2d5965f3d15_0_294"/>
          <p:cNvSpPr/>
          <p:nvPr/>
        </p:nvSpPr>
        <p:spPr>
          <a:xfrm>
            <a:off x="793790" y="6012894"/>
            <a:ext cx="510300" cy="510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2d5965f3d15_0_294"/>
          <p:cNvSpPr/>
          <p:nvPr/>
        </p:nvSpPr>
        <p:spPr>
          <a:xfrm>
            <a:off x="950238" y="6097905"/>
            <a:ext cx="197400" cy="34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650"/>
              <a:buFont typeface="Lato"/>
              <a:buNone/>
            </a:pPr>
            <a:r>
              <a:rPr b="1" lang="en-US" sz="2650">
                <a:solidFill>
                  <a:srgbClr val="4A4A45"/>
                </a:solidFill>
                <a:latin typeface="Lato"/>
                <a:ea typeface="Lato"/>
                <a:cs typeface="Lato"/>
                <a:sym typeface="Lato"/>
              </a:rPr>
              <a:t>1</a:t>
            </a:r>
            <a:endParaRPr sz="2650">
              <a:solidFill>
                <a:schemeClr val="dk1"/>
              </a:solidFill>
              <a:latin typeface="Calibri"/>
              <a:ea typeface="Calibri"/>
              <a:cs typeface="Calibri"/>
              <a:sym typeface="Calibri"/>
            </a:endParaRPr>
          </a:p>
        </p:txBody>
      </p:sp>
      <p:sp>
        <p:nvSpPr>
          <p:cNvPr id="465" name="Google Shape;465;g2d5965f3d15_0_294"/>
          <p:cNvSpPr/>
          <p:nvPr/>
        </p:nvSpPr>
        <p:spPr>
          <a:xfrm>
            <a:off x="1530906" y="601289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Entrada</a:t>
            </a:r>
            <a:endParaRPr sz="2200">
              <a:solidFill>
                <a:schemeClr val="dk1"/>
              </a:solidFill>
              <a:latin typeface="Calibri"/>
              <a:ea typeface="Calibri"/>
              <a:cs typeface="Calibri"/>
              <a:sym typeface="Calibri"/>
            </a:endParaRPr>
          </a:p>
        </p:txBody>
      </p:sp>
      <p:sp>
        <p:nvSpPr>
          <p:cNvPr id="466" name="Google Shape;466;g2d5965f3d15_0_294"/>
          <p:cNvSpPr/>
          <p:nvPr/>
        </p:nvSpPr>
        <p:spPr>
          <a:xfrm>
            <a:off x="1530906" y="6503313"/>
            <a:ext cx="34593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Número N.</a:t>
            </a:r>
            <a:endParaRPr sz="1750">
              <a:solidFill>
                <a:schemeClr val="dk1"/>
              </a:solidFill>
              <a:latin typeface="Calibri"/>
              <a:ea typeface="Calibri"/>
              <a:cs typeface="Calibri"/>
              <a:sym typeface="Calibri"/>
            </a:endParaRPr>
          </a:p>
        </p:txBody>
      </p:sp>
      <p:sp>
        <p:nvSpPr>
          <p:cNvPr id="467" name="Google Shape;467;g2d5965f3d15_0_294"/>
          <p:cNvSpPr/>
          <p:nvPr/>
        </p:nvSpPr>
        <p:spPr>
          <a:xfrm>
            <a:off x="5216962" y="6012894"/>
            <a:ext cx="510300" cy="510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2d5965f3d15_0_294"/>
          <p:cNvSpPr/>
          <p:nvPr/>
        </p:nvSpPr>
        <p:spPr>
          <a:xfrm>
            <a:off x="5373410" y="6097905"/>
            <a:ext cx="197400" cy="34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650"/>
              <a:buFont typeface="Lato"/>
              <a:buNone/>
            </a:pPr>
            <a:r>
              <a:rPr b="1" lang="en-US" sz="2650">
                <a:solidFill>
                  <a:srgbClr val="4A4A45"/>
                </a:solidFill>
                <a:latin typeface="Lato"/>
                <a:ea typeface="Lato"/>
                <a:cs typeface="Lato"/>
                <a:sym typeface="Lato"/>
              </a:rPr>
              <a:t>2</a:t>
            </a:r>
            <a:endParaRPr sz="2650">
              <a:solidFill>
                <a:schemeClr val="dk1"/>
              </a:solidFill>
              <a:latin typeface="Calibri"/>
              <a:ea typeface="Calibri"/>
              <a:cs typeface="Calibri"/>
              <a:sym typeface="Calibri"/>
            </a:endParaRPr>
          </a:p>
        </p:txBody>
      </p:sp>
      <p:sp>
        <p:nvSpPr>
          <p:cNvPr id="469" name="Google Shape;469;g2d5965f3d15_0_294"/>
          <p:cNvSpPr/>
          <p:nvPr/>
        </p:nvSpPr>
        <p:spPr>
          <a:xfrm>
            <a:off x="5954078" y="601289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Salida</a:t>
            </a:r>
            <a:endParaRPr sz="2200">
              <a:solidFill>
                <a:schemeClr val="dk1"/>
              </a:solidFill>
              <a:latin typeface="Calibri"/>
              <a:ea typeface="Calibri"/>
              <a:cs typeface="Calibri"/>
              <a:sym typeface="Calibri"/>
            </a:endParaRPr>
          </a:p>
        </p:txBody>
      </p:sp>
      <p:sp>
        <p:nvSpPr>
          <p:cNvPr id="470" name="Google Shape;470;g2d5965f3d15_0_294"/>
          <p:cNvSpPr/>
          <p:nvPr/>
        </p:nvSpPr>
        <p:spPr>
          <a:xfrm>
            <a:off x="5954078" y="6503313"/>
            <a:ext cx="34593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Suma de los números desde 1 hasta N.</a:t>
            </a:r>
            <a:endParaRPr sz="1750">
              <a:solidFill>
                <a:schemeClr val="dk1"/>
              </a:solidFill>
              <a:latin typeface="Calibri"/>
              <a:ea typeface="Calibri"/>
              <a:cs typeface="Calibri"/>
              <a:sym typeface="Calibri"/>
            </a:endParaRPr>
          </a:p>
        </p:txBody>
      </p:sp>
      <p:sp>
        <p:nvSpPr>
          <p:cNvPr id="471" name="Google Shape;471;g2d5965f3d15_0_294"/>
          <p:cNvSpPr/>
          <p:nvPr/>
        </p:nvSpPr>
        <p:spPr>
          <a:xfrm>
            <a:off x="9640133" y="6012894"/>
            <a:ext cx="510300" cy="510300"/>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2d5965f3d15_0_294"/>
          <p:cNvSpPr/>
          <p:nvPr/>
        </p:nvSpPr>
        <p:spPr>
          <a:xfrm>
            <a:off x="9796582" y="6097905"/>
            <a:ext cx="197400" cy="340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650"/>
              <a:buFont typeface="Lato"/>
              <a:buNone/>
            </a:pPr>
            <a:r>
              <a:rPr b="1" lang="en-US" sz="2650">
                <a:solidFill>
                  <a:srgbClr val="4A4A45"/>
                </a:solidFill>
                <a:latin typeface="Lato"/>
                <a:ea typeface="Lato"/>
                <a:cs typeface="Lato"/>
                <a:sym typeface="Lato"/>
              </a:rPr>
              <a:t>3</a:t>
            </a:r>
            <a:endParaRPr sz="2650">
              <a:solidFill>
                <a:schemeClr val="dk1"/>
              </a:solidFill>
              <a:latin typeface="Calibri"/>
              <a:ea typeface="Calibri"/>
              <a:cs typeface="Calibri"/>
              <a:sym typeface="Calibri"/>
            </a:endParaRPr>
          </a:p>
        </p:txBody>
      </p:sp>
      <p:sp>
        <p:nvSpPr>
          <p:cNvPr id="473" name="Google Shape;473;g2d5965f3d15_0_294"/>
          <p:cNvSpPr/>
          <p:nvPr/>
        </p:nvSpPr>
        <p:spPr>
          <a:xfrm>
            <a:off x="10377249" y="601289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Proceso</a:t>
            </a:r>
            <a:endParaRPr sz="2200">
              <a:solidFill>
                <a:schemeClr val="dk1"/>
              </a:solidFill>
              <a:latin typeface="Calibri"/>
              <a:ea typeface="Calibri"/>
              <a:cs typeface="Calibri"/>
              <a:sym typeface="Calibri"/>
            </a:endParaRPr>
          </a:p>
        </p:txBody>
      </p:sp>
      <p:sp>
        <p:nvSpPr>
          <p:cNvPr id="474" name="Google Shape;474;g2d5965f3d15_0_294"/>
          <p:cNvSpPr/>
          <p:nvPr/>
        </p:nvSpPr>
        <p:spPr>
          <a:xfrm>
            <a:off x="10377249" y="6503313"/>
            <a:ext cx="34593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Utilizar una estructura de repetición para sumar los números desde 1 hasta N.</a:t>
            </a:r>
            <a:endParaRPr sz="175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9" name="Shape 479"/>
        <p:cNvGrpSpPr/>
        <p:nvPr/>
      </p:nvGrpSpPr>
      <p:grpSpPr>
        <a:xfrm>
          <a:off x="0" y="0"/>
          <a:ext cx="0" cy="0"/>
          <a:chOff x="0" y="0"/>
          <a:chExt cx="0" cy="0"/>
        </a:xfrm>
      </p:grpSpPr>
      <p:pic>
        <p:nvPicPr>
          <p:cNvPr descr="preencoded.png" id="480" name="Google Shape;480;g2d5965f3d15_0_314"/>
          <p:cNvPicPr preferRelativeResize="0"/>
          <p:nvPr/>
        </p:nvPicPr>
        <p:blipFill rotWithShape="1">
          <a:blip r:embed="rId3">
            <a:alphaModFix/>
          </a:blip>
          <a:srcRect b="0" l="0" r="0" t="0"/>
          <a:stretch/>
        </p:blipFill>
        <p:spPr>
          <a:xfrm>
            <a:off x="0" y="0"/>
            <a:ext cx="5486400" cy="8230194"/>
          </a:xfrm>
          <a:prstGeom prst="rect">
            <a:avLst/>
          </a:prstGeom>
          <a:noFill/>
          <a:ln>
            <a:noFill/>
          </a:ln>
        </p:spPr>
      </p:pic>
      <p:sp>
        <p:nvSpPr>
          <p:cNvPr id="481" name="Google Shape;481;g2d5965f3d15_0_314"/>
          <p:cNvSpPr/>
          <p:nvPr/>
        </p:nvSpPr>
        <p:spPr>
          <a:xfrm>
            <a:off x="6248519" y="598765"/>
            <a:ext cx="7619700" cy="1360800"/>
          </a:xfrm>
          <a:prstGeom prst="rect">
            <a:avLst/>
          </a:prstGeom>
          <a:noFill/>
          <a:ln>
            <a:noFill/>
          </a:ln>
        </p:spPr>
        <p:txBody>
          <a:bodyPr anchorCtr="0" anchor="t" bIns="0" lIns="0" spcFirstLastPara="1" rIns="0" wrap="square" tIns="0">
            <a:noAutofit/>
          </a:bodyPr>
          <a:lstStyle/>
          <a:p>
            <a:pPr indent="0" lvl="0" marL="0" marR="0" rtl="0" algn="l">
              <a:lnSpc>
                <a:spcPct val="125882"/>
              </a:lnSpc>
              <a:spcBef>
                <a:spcPts val="0"/>
              </a:spcBef>
              <a:spcAft>
                <a:spcPts val="0"/>
              </a:spcAft>
              <a:buClr>
                <a:srgbClr val="282824"/>
              </a:buClr>
              <a:buSzPts val="4250"/>
              <a:buFont typeface="Lato"/>
              <a:buNone/>
            </a:pPr>
            <a:r>
              <a:rPr b="1" lang="en-US" sz="4250">
                <a:solidFill>
                  <a:srgbClr val="282824"/>
                </a:solidFill>
                <a:latin typeface="Lato"/>
                <a:ea typeface="Lato"/>
                <a:cs typeface="Lato"/>
                <a:sym typeface="Lato"/>
              </a:rPr>
              <a:t>Pseudocódigo para calcular la suma de números</a:t>
            </a:r>
            <a:endParaRPr sz="4250">
              <a:solidFill>
                <a:schemeClr val="dk1"/>
              </a:solidFill>
              <a:latin typeface="Calibri"/>
              <a:ea typeface="Calibri"/>
              <a:cs typeface="Calibri"/>
              <a:sym typeface="Calibri"/>
            </a:endParaRPr>
          </a:p>
        </p:txBody>
      </p:sp>
      <p:sp>
        <p:nvSpPr>
          <p:cNvPr id="482" name="Google Shape;482;g2d5965f3d15_0_314"/>
          <p:cNvSpPr/>
          <p:nvPr/>
        </p:nvSpPr>
        <p:spPr>
          <a:xfrm>
            <a:off x="6248519" y="2286238"/>
            <a:ext cx="7619700" cy="6969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4A4A45"/>
              </a:buClr>
              <a:buSzPts val="1700"/>
              <a:buFont typeface="Lato"/>
              <a:buNone/>
            </a:pPr>
            <a:r>
              <a:rPr lang="en-US" sz="1700">
                <a:solidFill>
                  <a:srgbClr val="4A4A45"/>
                </a:solidFill>
                <a:latin typeface="Lato"/>
                <a:ea typeface="Lato"/>
                <a:cs typeface="Lato"/>
                <a:sym typeface="Lato"/>
              </a:rPr>
              <a:t>El pseudocódigo para este algoritmo muestra cómo calcular la suma de los números desde 1 hasta N utilizando una estructura de repetición.</a:t>
            </a:r>
            <a:endParaRPr sz="1700">
              <a:solidFill>
                <a:schemeClr val="dk1"/>
              </a:solidFill>
              <a:latin typeface="Calibri"/>
              <a:ea typeface="Calibri"/>
              <a:cs typeface="Calibri"/>
              <a:sym typeface="Calibri"/>
            </a:endParaRPr>
          </a:p>
        </p:txBody>
      </p:sp>
      <p:sp>
        <p:nvSpPr>
          <p:cNvPr id="483" name="Google Shape;483;g2d5965f3d15_0_314"/>
          <p:cNvSpPr/>
          <p:nvPr/>
        </p:nvSpPr>
        <p:spPr>
          <a:xfrm>
            <a:off x="6248519" y="3227903"/>
            <a:ext cx="7619700" cy="6969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4A4A45"/>
              </a:buClr>
              <a:buSzPts val="1700"/>
              <a:buFont typeface="Lato"/>
              <a:buNone/>
            </a:pPr>
            <a:r>
              <a:rPr lang="en-US" sz="1700">
                <a:solidFill>
                  <a:srgbClr val="4A4A45"/>
                </a:solidFill>
                <a:latin typeface="Lato"/>
                <a:ea typeface="Lato"/>
                <a:cs typeface="Lato"/>
                <a:sym typeface="Lato"/>
              </a:rPr>
              <a:t>Este pseudocódigo es un ejemplo de cómo se puede expresar un algoritmo de forma clara y concisa.</a:t>
            </a:r>
            <a:endParaRPr sz="1700">
              <a:solidFill>
                <a:schemeClr val="dk1"/>
              </a:solidFill>
              <a:latin typeface="Calibri"/>
              <a:ea typeface="Calibri"/>
              <a:cs typeface="Calibri"/>
              <a:sym typeface="Calibri"/>
            </a:endParaRPr>
          </a:p>
        </p:txBody>
      </p:sp>
      <p:sp>
        <p:nvSpPr>
          <p:cNvPr id="484" name="Google Shape;484;g2d5965f3d15_0_314"/>
          <p:cNvSpPr/>
          <p:nvPr/>
        </p:nvSpPr>
        <p:spPr>
          <a:xfrm>
            <a:off x="6248519" y="4169569"/>
            <a:ext cx="7619700" cy="3462000"/>
          </a:xfrm>
          <a:prstGeom prst="roundRect">
            <a:avLst>
              <a:gd fmla="val 944"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2d5965f3d15_0_314"/>
          <p:cNvSpPr/>
          <p:nvPr/>
        </p:nvSpPr>
        <p:spPr>
          <a:xfrm>
            <a:off x="6237684" y="4169569"/>
            <a:ext cx="7641300" cy="3462000"/>
          </a:xfrm>
          <a:prstGeom prst="roundRect">
            <a:avLst>
              <a:gd fmla="val 944"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2d5965f3d15_0_314"/>
          <p:cNvSpPr/>
          <p:nvPr/>
        </p:nvSpPr>
        <p:spPr>
          <a:xfrm>
            <a:off x="6455331" y="4332803"/>
            <a:ext cx="7206000" cy="3135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4A4A45"/>
              </a:buClr>
              <a:buSzPts val="1700"/>
              <a:buFont typeface="Consolas"/>
              <a:buNone/>
            </a:pPr>
            <a:r>
              <a:rPr lang="en-US" sz="1700">
                <a:solidFill>
                  <a:srgbClr val="4A4A45"/>
                </a:solidFill>
                <a:highlight>
                  <a:srgbClr val="E7E7E4"/>
                </a:highlight>
                <a:latin typeface="Consolas"/>
                <a:ea typeface="Consolas"/>
                <a:cs typeface="Consolas"/>
                <a:sym typeface="Consolas"/>
              </a:rPr>
              <a:t>Inicio</a:t>
            </a:r>
            <a:br>
              <a:rPr lang="en-US" sz="1700">
                <a:solidFill>
                  <a:srgbClr val="4A4A45"/>
                </a:solidFill>
                <a:highlight>
                  <a:srgbClr val="E7E7E4"/>
                </a:highlight>
                <a:latin typeface="Consolas"/>
                <a:ea typeface="Consolas"/>
                <a:cs typeface="Consolas"/>
                <a:sym typeface="Consolas"/>
              </a:rPr>
            </a:br>
            <a:r>
              <a:rPr lang="en-US" sz="1700">
                <a:solidFill>
                  <a:srgbClr val="4A4A45"/>
                </a:solidFill>
                <a:highlight>
                  <a:srgbClr val="E7E7E4"/>
                </a:highlight>
                <a:latin typeface="Consolas"/>
                <a:ea typeface="Consolas"/>
                <a:cs typeface="Consolas"/>
                <a:sym typeface="Consolas"/>
              </a:rPr>
              <a:t>  Leer N</a:t>
            </a:r>
            <a:br>
              <a:rPr lang="en-US" sz="1700">
                <a:solidFill>
                  <a:srgbClr val="4A4A45"/>
                </a:solidFill>
                <a:highlight>
                  <a:srgbClr val="E7E7E4"/>
                </a:highlight>
                <a:latin typeface="Consolas"/>
                <a:ea typeface="Consolas"/>
                <a:cs typeface="Consolas"/>
                <a:sym typeface="Consolas"/>
              </a:rPr>
            </a:br>
            <a:r>
              <a:rPr lang="en-US" sz="1700">
                <a:solidFill>
                  <a:srgbClr val="4A4A45"/>
                </a:solidFill>
                <a:highlight>
                  <a:srgbClr val="E7E7E4"/>
                </a:highlight>
                <a:latin typeface="Consolas"/>
                <a:ea typeface="Consolas"/>
                <a:cs typeface="Consolas"/>
                <a:sym typeface="Consolas"/>
              </a:rPr>
              <a:t>  suma &lt;- 0</a:t>
            </a:r>
            <a:br>
              <a:rPr lang="en-US" sz="1700">
                <a:solidFill>
                  <a:srgbClr val="4A4A45"/>
                </a:solidFill>
                <a:highlight>
                  <a:srgbClr val="E7E7E4"/>
                </a:highlight>
                <a:latin typeface="Consolas"/>
                <a:ea typeface="Consolas"/>
                <a:cs typeface="Consolas"/>
                <a:sym typeface="Consolas"/>
              </a:rPr>
            </a:br>
            <a:r>
              <a:rPr lang="en-US" sz="1700">
                <a:solidFill>
                  <a:srgbClr val="4A4A45"/>
                </a:solidFill>
                <a:highlight>
                  <a:srgbClr val="E7E7E4"/>
                </a:highlight>
                <a:latin typeface="Consolas"/>
                <a:ea typeface="Consolas"/>
                <a:cs typeface="Consolas"/>
                <a:sym typeface="Consolas"/>
              </a:rPr>
              <a:t>  Para i desde 1 hasta N Hacer</a:t>
            </a:r>
            <a:br>
              <a:rPr lang="en-US" sz="1700">
                <a:solidFill>
                  <a:srgbClr val="4A4A45"/>
                </a:solidFill>
                <a:highlight>
                  <a:srgbClr val="E7E7E4"/>
                </a:highlight>
                <a:latin typeface="Consolas"/>
                <a:ea typeface="Consolas"/>
                <a:cs typeface="Consolas"/>
                <a:sym typeface="Consolas"/>
              </a:rPr>
            </a:br>
            <a:r>
              <a:rPr lang="en-US" sz="1700">
                <a:solidFill>
                  <a:srgbClr val="4A4A45"/>
                </a:solidFill>
                <a:highlight>
                  <a:srgbClr val="E7E7E4"/>
                </a:highlight>
                <a:latin typeface="Consolas"/>
                <a:ea typeface="Consolas"/>
                <a:cs typeface="Consolas"/>
                <a:sym typeface="Consolas"/>
              </a:rPr>
              <a:t>    suma &lt;- suma + i</a:t>
            </a:r>
            <a:br>
              <a:rPr lang="en-US" sz="1700">
                <a:solidFill>
                  <a:srgbClr val="4A4A45"/>
                </a:solidFill>
                <a:highlight>
                  <a:srgbClr val="E7E7E4"/>
                </a:highlight>
                <a:latin typeface="Consolas"/>
                <a:ea typeface="Consolas"/>
                <a:cs typeface="Consolas"/>
                <a:sym typeface="Consolas"/>
              </a:rPr>
            </a:br>
            <a:r>
              <a:rPr lang="en-US" sz="1700">
                <a:solidFill>
                  <a:srgbClr val="4A4A45"/>
                </a:solidFill>
                <a:highlight>
                  <a:srgbClr val="E7E7E4"/>
                </a:highlight>
                <a:latin typeface="Consolas"/>
                <a:ea typeface="Consolas"/>
                <a:cs typeface="Consolas"/>
                <a:sym typeface="Consolas"/>
              </a:rPr>
              <a:t>  Fin Para</a:t>
            </a:r>
            <a:br>
              <a:rPr lang="en-US" sz="1700">
                <a:solidFill>
                  <a:srgbClr val="4A4A45"/>
                </a:solidFill>
                <a:highlight>
                  <a:srgbClr val="E7E7E4"/>
                </a:highlight>
                <a:latin typeface="Consolas"/>
                <a:ea typeface="Consolas"/>
                <a:cs typeface="Consolas"/>
                <a:sym typeface="Consolas"/>
              </a:rPr>
            </a:br>
            <a:r>
              <a:rPr lang="en-US" sz="1700">
                <a:solidFill>
                  <a:srgbClr val="4A4A45"/>
                </a:solidFill>
                <a:highlight>
                  <a:srgbClr val="E7E7E4"/>
                </a:highlight>
                <a:latin typeface="Consolas"/>
                <a:ea typeface="Consolas"/>
                <a:cs typeface="Consolas"/>
                <a:sym typeface="Consolas"/>
              </a:rPr>
              <a:t>  Mostrar "La suma desde 1 hasta ", N, " es: ", suma</a:t>
            </a:r>
            <a:br>
              <a:rPr lang="en-US" sz="1700">
                <a:solidFill>
                  <a:srgbClr val="4A4A45"/>
                </a:solidFill>
                <a:highlight>
                  <a:srgbClr val="E7E7E4"/>
                </a:highlight>
                <a:latin typeface="Consolas"/>
                <a:ea typeface="Consolas"/>
                <a:cs typeface="Consolas"/>
                <a:sym typeface="Consolas"/>
              </a:rPr>
            </a:br>
            <a:r>
              <a:rPr lang="en-US" sz="1700">
                <a:solidFill>
                  <a:srgbClr val="4A4A45"/>
                </a:solidFill>
                <a:highlight>
                  <a:srgbClr val="E7E7E4"/>
                </a:highlight>
                <a:latin typeface="Consolas"/>
                <a:ea typeface="Consolas"/>
                <a:cs typeface="Consolas"/>
                <a:sym typeface="Consolas"/>
              </a:rPr>
              <a:t>Fin</a:t>
            </a:r>
            <a:br>
              <a:rPr lang="en-US" sz="1700">
                <a:solidFill>
                  <a:srgbClr val="4A4A45"/>
                </a:solidFill>
                <a:highlight>
                  <a:srgbClr val="E7E7E4"/>
                </a:highlight>
                <a:latin typeface="Consolas"/>
                <a:ea typeface="Consolas"/>
                <a:cs typeface="Consolas"/>
                <a:sym typeface="Consolas"/>
              </a:rPr>
            </a:br>
            <a:endParaRPr sz="17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 name="Shape 70"/>
        <p:cNvGrpSpPr/>
        <p:nvPr/>
      </p:nvGrpSpPr>
      <p:grpSpPr>
        <a:xfrm>
          <a:off x="0" y="0"/>
          <a:ext cx="0" cy="0"/>
          <a:chOff x="0" y="0"/>
          <a:chExt cx="0" cy="0"/>
        </a:xfrm>
      </p:grpSpPr>
      <p:pic>
        <p:nvPicPr>
          <p:cNvPr descr="preencoded.png" id="71" name="Google Shape;71;p3"/>
          <p:cNvPicPr preferRelativeResize="0"/>
          <p:nvPr/>
        </p:nvPicPr>
        <p:blipFill rotWithShape="1">
          <a:blip r:embed="rId3">
            <a:alphaModFix/>
          </a:blip>
          <a:srcRect b="0" l="0" r="0" t="0"/>
          <a:stretch/>
        </p:blipFill>
        <p:spPr>
          <a:xfrm>
            <a:off x="0" y="0"/>
            <a:ext cx="14630400" cy="2594967"/>
          </a:xfrm>
          <a:prstGeom prst="rect">
            <a:avLst/>
          </a:prstGeom>
          <a:noFill/>
          <a:ln>
            <a:noFill/>
          </a:ln>
        </p:spPr>
      </p:pic>
      <p:sp>
        <p:nvSpPr>
          <p:cNvPr id="72" name="Google Shape;72;p3"/>
          <p:cNvSpPr/>
          <p:nvPr/>
        </p:nvSpPr>
        <p:spPr>
          <a:xfrm>
            <a:off x="726519" y="3165872"/>
            <a:ext cx="11014115" cy="648653"/>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282824"/>
              </a:buClr>
              <a:buSzPts val="4050"/>
              <a:buFont typeface="Lato"/>
              <a:buNone/>
            </a:pPr>
            <a:r>
              <a:rPr b="1" lang="en-US" sz="4050">
                <a:solidFill>
                  <a:srgbClr val="282824"/>
                </a:solidFill>
                <a:latin typeface="Lato"/>
                <a:ea typeface="Lato"/>
                <a:cs typeface="Lato"/>
                <a:sym typeface="Lato"/>
              </a:rPr>
              <a:t>Pseudocódigo para el Cálculo del Tiempo Medio</a:t>
            </a:r>
            <a:endParaRPr sz="4050">
              <a:solidFill>
                <a:schemeClr val="dk1"/>
              </a:solidFill>
              <a:latin typeface="Calibri"/>
              <a:ea typeface="Calibri"/>
              <a:cs typeface="Calibri"/>
              <a:sym typeface="Calibri"/>
            </a:endParaRPr>
          </a:p>
        </p:txBody>
      </p:sp>
      <p:sp>
        <p:nvSpPr>
          <p:cNvPr id="73" name="Google Shape;73;p3"/>
          <p:cNvSpPr/>
          <p:nvPr/>
        </p:nvSpPr>
        <p:spPr>
          <a:xfrm>
            <a:off x="726519" y="4125873"/>
            <a:ext cx="13177361" cy="66436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A4A45"/>
              </a:buClr>
              <a:buSzPts val="1600"/>
              <a:buFont typeface="Lato"/>
              <a:buNone/>
            </a:pPr>
            <a:r>
              <a:rPr lang="en-US" sz="1600">
                <a:solidFill>
                  <a:srgbClr val="4A4A45"/>
                </a:solidFill>
                <a:latin typeface="Lato"/>
                <a:ea typeface="Lato"/>
                <a:cs typeface="Lato"/>
                <a:sym typeface="Lato"/>
              </a:rPr>
              <a:t>El pseudocódigo es una forma de expresar un algoritmo en lenguaje natural, utilizando una estructura similar a un lenguaje de programación. Aquí se presenta el pseudocódigo para calcular el tiempo medio por kilómetro:</a:t>
            </a:r>
            <a:endParaRPr sz="1600">
              <a:solidFill>
                <a:schemeClr val="dk1"/>
              </a:solidFill>
              <a:latin typeface="Calibri"/>
              <a:ea typeface="Calibri"/>
              <a:cs typeface="Calibri"/>
              <a:sym typeface="Calibri"/>
            </a:endParaRPr>
          </a:p>
        </p:txBody>
      </p:sp>
      <p:sp>
        <p:nvSpPr>
          <p:cNvPr id="74" name="Google Shape;74;p3"/>
          <p:cNvSpPr/>
          <p:nvPr/>
        </p:nvSpPr>
        <p:spPr>
          <a:xfrm>
            <a:off x="726519" y="5023723"/>
            <a:ext cx="13177361" cy="2636520"/>
          </a:xfrm>
          <a:prstGeom prst="roundRect">
            <a:avLst>
              <a:gd fmla="val 1181"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16161" y="5023723"/>
            <a:ext cx="13198078" cy="2636520"/>
          </a:xfrm>
          <a:prstGeom prst="roundRect">
            <a:avLst>
              <a:gd fmla="val 1181"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923687" y="5179338"/>
            <a:ext cx="12783026" cy="232529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A4A45"/>
              </a:buClr>
              <a:buSzPts val="1600"/>
              <a:buFont typeface="Consolas"/>
              <a:buNone/>
            </a:pPr>
            <a:r>
              <a:rPr lang="en-US" sz="1600">
                <a:solidFill>
                  <a:srgbClr val="4A4A45"/>
                </a:solidFill>
                <a:highlight>
                  <a:srgbClr val="E7E7E4"/>
                </a:highlight>
                <a:latin typeface="Consolas"/>
                <a:ea typeface="Consolas"/>
                <a:cs typeface="Consolas"/>
                <a:sym typeface="Consolas"/>
              </a:rPr>
              <a:t>Inicio</a:t>
            </a:r>
            <a:br>
              <a:rPr lang="en-US" sz="1600">
                <a:solidFill>
                  <a:srgbClr val="4A4A45"/>
                </a:solidFill>
                <a:highlight>
                  <a:srgbClr val="E7E7E4"/>
                </a:highlight>
                <a:latin typeface="Consolas"/>
                <a:ea typeface="Consolas"/>
                <a:cs typeface="Consolas"/>
                <a:sym typeface="Consolas"/>
              </a:rPr>
            </a:br>
            <a:r>
              <a:rPr lang="en-US" sz="1600">
                <a:solidFill>
                  <a:srgbClr val="4A4A45"/>
                </a:solidFill>
                <a:highlight>
                  <a:srgbClr val="E7E7E4"/>
                </a:highlight>
                <a:latin typeface="Consolas"/>
                <a:ea typeface="Consolas"/>
                <a:cs typeface="Consolas"/>
                <a:sym typeface="Consolas"/>
              </a:rPr>
              <a:t>  distancia &lt;- 15</a:t>
            </a:r>
            <a:br>
              <a:rPr lang="en-US" sz="1600">
                <a:solidFill>
                  <a:srgbClr val="4A4A45"/>
                </a:solidFill>
                <a:highlight>
                  <a:srgbClr val="E7E7E4"/>
                </a:highlight>
                <a:latin typeface="Consolas"/>
                <a:ea typeface="Consolas"/>
                <a:cs typeface="Consolas"/>
                <a:sym typeface="Consolas"/>
              </a:rPr>
            </a:br>
            <a:r>
              <a:rPr lang="en-US" sz="1600">
                <a:solidFill>
                  <a:srgbClr val="4A4A45"/>
                </a:solidFill>
                <a:highlight>
                  <a:srgbClr val="E7E7E4"/>
                </a:highlight>
                <a:latin typeface="Consolas"/>
                <a:ea typeface="Consolas"/>
                <a:cs typeface="Consolas"/>
                <a:sym typeface="Consolas"/>
              </a:rPr>
              <a:t>  tiempo &lt;- 40</a:t>
            </a:r>
            <a:br>
              <a:rPr lang="en-US" sz="1600">
                <a:solidFill>
                  <a:srgbClr val="4A4A45"/>
                </a:solidFill>
                <a:highlight>
                  <a:srgbClr val="E7E7E4"/>
                </a:highlight>
                <a:latin typeface="Consolas"/>
                <a:ea typeface="Consolas"/>
                <a:cs typeface="Consolas"/>
                <a:sym typeface="Consolas"/>
              </a:rPr>
            </a:br>
            <a:r>
              <a:rPr lang="en-US" sz="1600">
                <a:solidFill>
                  <a:srgbClr val="4A4A45"/>
                </a:solidFill>
                <a:highlight>
                  <a:srgbClr val="E7E7E4"/>
                </a:highlight>
                <a:latin typeface="Consolas"/>
                <a:ea typeface="Consolas"/>
                <a:cs typeface="Consolas"/>
                <a:sym typeface="Consolas"/>
              </a:rPr>
              <a:t>  tiempo_medio &lt;- tiempo / distancia</a:t>
            </a:r>
            <a:br>
              <a:rPr lang="en-US" sz="1600">
                <a:solidFill>
                  <a:srgbClr val="4A4A45"/>
                </a:solidFill>
                <a:highlight>
                  <a:srgbClr val="E7E7E4"/>
                </a:highlight>
                <a:latin typeface="Consolas"/>
                <a:ea typeface="Consolas"/>
                <a:cs typeface="Consolas"/>
                <a:sym typeface="Consolas"/>
              </a:rPr>
            </a:br>
            <a:r>
              <a:rPr lang="en-US" sz="1600">
                <a:solidFill>
                  <a:srgbClr val="4A4A45"/>
                </a:solidFill>
                <a:highlight>
                  <a:srgbClr val="E7E7E4"/>
                </a:highlight>
                <a:latin typeface="Consolas"/>
                <a:ea typeface="Consolas"/>
                <a:cs typeface="Consolas"/>
                <a:sym typeface="Consolas"/>
              </a:rPr>
              <a:t>  Mostrar "El tiempo medio por kilómetro es: ", tiempo_medio, " minutos"</a:t>
            </a:r>
            <a:br>
              <a:rPr lang="en-US" sz="1600">
                <a:solidFill>
                  <a:srgbClr val="4A4A45"/>
                </a:solidFill>
                <a:highlight>
                  <a:srgbClr val="E7E7E4"/>
                </a:highlight>
                <a:latin typeface="Consolas"/>
                <a:ea typeface="Consolas"/>
                <a:cs typeface="Consolas"/>
                <a:sym typeface="Consolas"/>
              </a:rPr>
            </a:br>
            <a:r>
              <a:rPr lang="en-US" sz="1600">
                <a:solidFill>
                  <a:srgbClr val="4A4A45"/>
                </a:solidFill>
                <a:highlight>
                  <a:srgbClr val="E7E7E4"/>
                </a:highlight>
                <a:latin typeface="Consolas"/>
                <a:ea typeface="Consolas"/>
                <a:cs typeface="Consolas"/>
                <a:sym typeface="Consolas"/>
              </a:rPr>
              <a:t>Fin</a:t>
            </a:r>
            <a:br>
              <a:rPr lang="en-US" sz="1600">
                <a:solidFill>
                  <a:srgbClr val="4A4A45"/>
                </a:solidFill>
                <a:highlight>
                  <a:srgbClr val="E7E7E4"/>
                </a:highlight>
                <a:latin typeface="Consolas"/>
                <a:ea typeface="Consolas"/>
                <a:cs typeface="Consolas"/>
                <a:sym typeface="Consolas"/>
              </a:rPr>
            </a:br>
            <a:endParaRPr sz="1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 name="Shape 81"/>
        <p:cNvGrpSpPr/>
        <p:nvPr/>
      </p:nvGrpSpPr>
      <p:grpSpPr>
        <a:xfrm>
          <a:off x="0" y="0"/>
          <a:ext cx="0" cy="0"/>
          <a:chOff x="0" y="0"/>
          <a:chExt cx="0" cy="0"/>
        </a:xfrm>
      </p:grpSpPr>
      <p:sp>
        <p:nvSpPr>
          <p:cNvPr id="82" name="Google Shape;82;p4"/>
          <p:cNvSpPr/>
          <p:nvPr/>
        </p:nvSpPr>
        <p:spPr>
          <a:xfrm>
            <a:off x="457676" y="463034"/>
            <a:ext cx="7522726" cy="408623"/>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282824"/>
              </a:buClr>
              <a:buSzPts val="2550"/>
              <a:buFont typeface="Lato"/>
              <a:buNone/>
            </a:pPr>
            <a:r>
              <a:rPr b="1" lang="en-US" sz="2550">
                <a:solidFill>
                  <a:srgbClr val="282824"/>
                </a:solidFill>
                <a:latin typeface="Lato"/>
                <a:ea typeface="Lato"/>
                <a:cs typeface="Lato"/>
                <a:sym typeface="Lato"/>
              </a:rPr>
              <a:t>Diagrama de Flujo para el Cálculo del Tiempo Medio</a:t>
            </a:r>
            <a:endParaRPr sz="2550">
              <a:solidFill>
                <a:schemeClr val="dk1"/>
              </a:solidFill>
              <a:latin typeface="Calibri"/>
              <a:ea typeface="Calibri"/>
              <a:cs typeface="Calibri"/>
              <a:sym typeface="Calibri"/>
            </a:endParaRPr>
          </a:p>
        </p:txBody>
      </p:sp>
      <p:sp>
        <p:nvSpPr>
          <p:cNvPr id="83" name="Google Shape;83;p4"/>
          <p:cNvSpPr/>
          <p:nvPr/>
        </p:nvSpPr>
        <p:spPr>
          <a:xfrm>
            <a:off x="457676" y="1133118"/>
            <a:ext cx="13715048" cy="20907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El diagrama de flujo es una representación visual del algoritmo, utilizando símbolos y flechas para indicar las operaciones y el flujo de datos. Este diagrama de flujo ilustra el proceso de cálculo del tiempo medio por kilómetro:</a:t>
            </a:r>
            <a:endParaRPr sz="1000">
              <a:solidFill>
                <a:schemeClr val="dk1"/>
              </a:solidFill>
              <a:latin typeface="Calibri"/>
              <a:ea typeface="Calibri"/>
              <a:cs typeface="Calibri"/>
              <a:sym typeface="Calibri"/>
            </a:endParaRPr>
          </a:p>
        </p:txBody>
      </p:sp>
      <p:pic>
        <p:nvPicPr>
          <p:cNvPr descr="preencoded.png" id="84" name="Google Shape;84;p4"/>
          <p:cNvPicPr preferRelativeResize="0"/>
          <p:nvPr/>
        </p:nvPicPr>
        <p:blipFill rotWithShape="1">
          <a:blip r:embed="rId3">
            <a:alphaModFix/>
          </a:blip>
          <a:srcRect b="0" l="0" r="0" t="0"/>
          <a:stretch/>
        </p:blipFill>
        <p:spPr>
          <a:xfrm>
            <a:off x="457676" y="1489234"/>
            <a:ext cx="653891" cy="1046202"/>
          </a:xfrm>
          <a:prstGeom prst="rect">
            <a:avLst/>
          </a:prstGeom>
          <a:noFill/>
          <a:ln>
            <a:noFill/>
          </a:ln>
        </p:spPr>
      </p:pic>
      <p:sp>
        <p:nvSpPr>
          <p:cNvPr id="85" name="Google Shape;85;p4"/>
          <p:cNvSpPr/>
          <p:nvPr/>
        </p:nvSpPr>
        <p:spPr>
          <a:xfrm>
            <a:off x="1307663" y="1619964"/>
            <a:ext cx="1634728" cy="204311"/>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Inicio</a:t>
            </a:r>
            <a:endParaRPr sz="1250">
              <a:solidFill>
                <a:schemeClr val="dk1"/>
              </a:solidFill>
              <a:latin typeface="Calibri"/>
              <a:ea typeface="Calibri"/>
              <a:cs typeface="Calibri"/>
              <a:sym typeface="Calibri"/>
            </a:endParaRPr>
          </a:p>
        </p:txBody>
      </p:sp>
      <p:sp>
        <p:nvSpPr>
          <p:cNvPr id="86" name="Google Shape;86;p4"/>
          <p:cNvSpPr/>
          <p:nvPr/>
        </p:nvSpPr>
        <p:spPr>
          <a:xfrm>
            <a:off x="1307663" y="1902738"/>
            <a:ext cx="12865060" cy="20907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El algoritmo comienza su ejecución.</a:t>
            </a:r>
            <a:endParaRPr sz="1000">
              <a:solidFill>
                <a:schemeClr val="dk1"/>
              </a:solidFill>
              <a:latin typeface="Calibri"/>
              <a:ea typeface="Calibri"/>
              <a:cs typeface="Calibri"/>
              <a:sym typeface="Calibri"/>
            </a:endParaRPr>
          </a:p>
        </p:txBody>
      </p:sp>
      <p:pic>
        <p:nvPicPr>
          <p:cNvPr descr="preencoded.png" id="87" name="Google Shape;87;p4"/>
          <p:cNvPicPr preferRelativeResize="0"/>
          <p:nvPr/>
        </p:nvPicPr>
        <p:blipFill rotWithShape="1">
          <a:blip r:embed="rId4">
            <a:alphaModFix/>
          </a:blip>
          <a:srcRect b="0" l="0" r="0" t="0"/>
          <a:stretch/>
        </p:blipFill>
        <p:spPr>
          <a:xfrm>
            <a:off x="457676" y="2535436"/>
            <a:ext cx="653891" cy="1046202"/>
          </a:xfrm>
          <a:prstGeom prst="rect">
            <a:avLst/>
          </a:prstGeom>
          <a:noFill/>
          <a:ln>
            <a:noFill/>
          </a:ln>
        </p:spPr>
      </p:pic>
      <p:sp>
        <p:nvSpPr>
          <p:cNvPr id="88" name="Google Shape;88;p4"/>
          <p:cNvSpPr/>
          <p:nvPr/>
        </p:nvSpPr>
        <p:spPr>
          <a:xfrm>
            <a:off x="1307663" y="2666167"/>
            <a:ext cx="1634728" cy="204311"/>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Asignar distancia = 15</a:t>
            </a:r>
            <a:endParaRPr sz="1250">
              <a:solidFill>
                <a:schemeClr val="dk1"/>
              </a:solidFill>
              <a:latin typeface="Calibri"/>
              <a:ea typeface="Calibri"/>
              <a:cs typeface="Calibri"/>
              <a:sym typeface="Calibri"/>
            </a:endParaRPr>
          </a:p>
        </p:txBody>
      </p:sp>
      <p:sp>
        <p:nvSpPr>
          <p:cNvPr id="89" name="Google Shape;89;p4"/>
          <p:cNvSpPr/>
          <p:nvPr/>
        </p:nvSpPr>
        <p:spPr>
          <a:xfrm>
            <a:off x="1307663" y="2948940"/>
            <a:ext cx="12865060" cy="20907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La variable 'distancia' se asigna con el valor de 15 kilómetros.</a:t>
            </a:r>
            <a:endParaRPr sz="1000">
              <a:solidFill>
                <a:schemeClr val="dk1"/>
              </a:solidFill>
              <a:latin typeface="Calibri"/>
              <a:ea typeface="Calibri"/>
              <a:cs typeface="Calibri"/>
              <a:sym typeface="Calibri"/>
            </a:endParaRPr>
          </a:p>
        </p:txBody>
      </p:sp>
      <p:pic>
        <p:nvPicPr>
          <p:cNvPr descr="preencoded.png" id="90" name="Google Shape;90;p4"/>
          <p:cNvPicPr preferRelativeResize="0"/>
          <p:nvPr/>
        </p:nvPicPr>
        <p:blipFill rotWithShape="1">
          <a:blip r:embed="rId5">
            <a:alphaModFix/>
          </a:blip>
          <a:srcRect b="0" l="0" r="0" t="0"/>
          <a:stretch/>
        </p:blipFill>
        <p:spPr>
          <a:xfrm>
            <a:off x="457676" y="3581638"/>
            <a:ext cx="653891" cy="1046202"/>
          </a:xfrm>
          <a:prstGeom prst="rect">
            <a:avLst/>
          </a:prstGeom>
          <a:noFill/>
          <a:ln>
            <a:noFill/>
          </a:ln>
        </p:spPr>
      </p:pic>
      <p:sp>
        <p:nvSpPr>
          <p:cNvPr id="91" name="Google Shape;91;p4"/>
          <p:cNvSpPr/>
          <p:nvPr/>
        </p:nvSpPr>
        <p:spPr>
          <a:xfrm>
            <a:off x="1307663" y="3712369"/>
            <a:ext cx="1634728" cy="204311"/>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Asignar tiempo = 40</a:t>
            </a:r>
            <a:endParaRPr sz="1250">
              <a:solidFill>
                <a:schemeClr val="dk1"/>
              </a:solidFill>
              <a:latin typeface="Calibri"/>
              <a:ea typeface="Calibri"/>
              <a:cs typeface="Calibri"/>
              <a:sym typeface="Calibri"/>
            </a:endParaRPr>
          </a:p>
        </p:txBody>
      </p:sp>
      <p:sp>
        <p:nvSpPr>
          <p:cNvPr id="92" name="Google Shape;92;p4"/>
          <p:cNvSpPr/>
          <p:nvPr/>
        </p:nvSpPr>
        <p:spPr>
          <a:xfrm>
            <a:off x="1307663" y="3995142"/>
            <a:ext cx="12865060" cy="20907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La variable 'tiempo' se asigna con el valor de 40 minutos.</a:t>
            </a:r>
            <a:endParaRPr sz="1000">
              <a:solidFill>
                <a:schemeClr val="dk1"/>
              </a:solidFill>
              <a:latin typeface="Calibri"/>
              <a:ea typeface="Calibri"/>
              <a:cs typeface="Calibri"/>
              <a:sym typeface="Calibri"/>
            </a:endParaRPr>
          </a:p>
        </p:txBody>
      </p:sp>
      <p:pic>
        <p:nvPicPr>
          <p:cNvPr descr="preencoded.png" id="93" name="Google Shape;93;p4"/>
          <p:cNvPicPr preferRelativeResize="0"/>
          <p:nvPr/>
        </p:nvPicPr>
        <p:blipFill rotWithShape="1">
          <a:blip r:embed="rId6">
            <a:alphaModFix/>
          </a:blip>
          <a:srcRect b="0" l="0" r="0" t="0"/>
          <a:stretch/>
        </p:blipFill>
        <p:spPr>
          <a:xfrm>
            <a:off x="457676" y="4627840"/>
            <a:ext cx="653891" cy="1046202"/>
          </a:xfrm>
          <a:prstGeom prst="rect">
            <a:avLst/>
          </a:prstGeom>
          <a:noFill/>
          <a:ln>
            <a:noFill/>
          </a:ln>
        </p:spPr>
      </p:pic>
      <p:sp>
        <p:nvSpPr>
          <p:cNvPr id="94" name="Google Shape;94;p4"/>
          <p:cNvSpPr/>
          <p:nvPr/>
        </p:nvSpPr>
        <p:spPr>
          <a:xfrm>
            <a:off x="1307663" y="4758571"/>
            <a:ext cx="3135035" cy="204311"/>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Calcular tiempo_medio = tiempo / distancia</a:t>
            </a:r>
            <a:endParaRPr sz="1250">
              <a:solidFill>
                <a:schemeClr val="dk1"/>
              </a:solidFill>
              <a:latin typeface="Calibri"/>
              <a:ea typeface="Calibri"/>
              <a:cs typeface="Calibri"/>
              <a:sym typeface="Calibri"/>
            </a:endParaRPr>
          </a:p>
        </p:txBody>
      </p:sp>
      <p:sp>
        <p:nvSpPr>
          <p:cNvPr id="95" name="Google Shape;95;p4"/>
          <p:cNvSpPr/>
          <p:nvPr/>
        </p:nvSpPr>
        <p:spPr>
          <a:xfrm>
            <a:off x="1307663" y="5041344"/>
            <a:ext cx="12865060" cy="20907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Se calcula el tiempo medio dividiendo el tiempo total entre la distancia total.</a:t>
            </a:r>
            <a:endParaRPr sz="1000">
              <a:solidFill>
                <a:schemeClr val="dk1"/>
              </a:solidFill>
              <a:latin typeface="Calibri"/>
              <a:ea typeface="Calibri"/>
              <a:cs typeface="Calibri"/>
              <a:sym typeface="Calibri"/>
            </a:endParaRPr>
          </a:p>
        </p:txBody>
      </p:sp>
      <p:pic>
        <p:nvPicPr>
          <p:cNvPr descr="preencoded.png" id="96" name="Google Shape;96;p4"/>
          <p:cNvPicPr preferRelativeResize="0"/>
          <p:nvPr/>
        </p:nvPicPr>
        <p:blipFill rotWithShape="1">
          <a:blip r:embed="rId7">
            <a:alphaModFix/>
          </a:blip>
          <a:srcRect b="0" l="0" r="0" t="0"/>
          <a:stretch/>
        </p:blipFill>
        <p:spPr>
          <a:xfrm>
            <a:off x="457676" y="5674042"/>
            <a:ext cx="653891" cy="1046202"/>
          </a:xfrm>
          <a:prstGeom prst="rect">
            <a:avLst/>
          </a:prstGeom>
          <a:noFill/>
          <a:ln>
            <a:noFill/>
          </a:ln>
        </p:spPr>
      </p:pic>
      <p:sp>
        <p:nvSpPr>
          <p:cNvPr id="97" name="Google Shape;97;p4"/>
          <p:cNvSpPr/>
          <p:nvPr/>
        </p:nvSpPr>
        <p:spPr>
          <a:xfrm>
            <a:off x="1307663" y="5804773"/>
            <a:ext cx="1664613" cy="204311"/>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Mostrar tiempo_medio</a:t>
            </a:r>
            <a:endParaRPr sz="1250">
              <a:solidFill>
                <a:schemeClr val="dk1"/>
              </a:solidFill>
              <a:latin typeface="Calibri"/>
              <a:ea typeface="Calibri"/>
              <a:cs typeface="Calibri"/>
              <a:sym typeface="Calibri"/>
            </a:endParaRPr>
          </a:p>
        </p:txBody>
      </p:sp>
      <p:sp>
        <p:nvSpPr>
          <p:cNvPr id="98" name="Google Shape;98;p4"/>
          <p:cNvSpPr/>
          <p:nvPr/>
        </p:nvSpPr>
        <p:spPr>
          <a:xfrm>
            <a:off x="1307663" y="6087547"/>
            <a:ext cx="12865060" cy="20907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Se muestra el resultado del cálculo del tiempo medio por kilómetro.</a:t>
            </a:r>
            <a:endParaRPr sz="1000">
              <a:solidFill>
                <a:schemeClr val="dk1"/>
              </a:solidFill>
              <a:latin typeface="Calibri"/>
              <a:ea typeface="Calibri"/>
              <a:cs typeface="Calibri"/>
              <a:sym typeface="Calibri"/>
            </a:endParaRPr>
          </a:p>
        </p:txBody>
      </p:sp>
      <p:pic>
        <p:nvPicPr>
          <p:cNvPr descr="preencoded.png" id="99" name="Google Shape;99;p4"/>
          <p:cNvPicPr preferRelativeResize="0"/>
          <p:nvPr/>
        </p:nvPicPr>
        <p:blipFill rotWithShape="1">
          <a:blip r:embed="rId8">
            <a:alphaModFix/>
          </a:blip>
          <a:srcRect b="0" l="0" r="0" t="0"/>
          <a:stretch/>
        </p:blipFill>
        <p:spPr>
          <a:xfrm>
            <a:off x="457676" y="6720245"/>
            <a:ext cx="653891" cy="1046202"/>
          </a:xfrm>
          <a:prstGeom prst="rect">
            <a:avLst/>
          </a:prstGeom>
          <a:noFill/>
          <a:ln>
            <a:noFill/>
          </a:ln>
        </p:spPr>
      </p:pic>
      <p:sp>
        <p:nvSpPr>
          <p:cNvPr id="100" name="Google Shape;100;p4"/>
          <p:cNvSpPr/>
          <p:nvPr/>
        </p:nvSpPr>
        <p:spPr>
          <a:xfrm>
            <a:off x="1307663" y="6850975"/>
            <a:ext cx="1634728" cy="204311"/>
          </a:xfrm>
          <a:prstGeom prst="rect">
            <a:avLst/>
          </a:prstGeom>
          <a:noFill/>
          <a:ln>
            <a:noFill/>
          </a:ln>
        </p:spPr>
        <p:txBody>
          <a:bodyPr anchorCtr="0" anchor="t" bIns="0" lIns="0" spcFirstLastPara="1" rIns="0" wrap="square" tIns="0">
            <a:noAutofit/>
          </a:bodyPr>
          <a:lstStyle/>
          <a:p>
            <a:pPr indent="0" lvl="0" marL="0" marR="0" rtl="0" algn="l">
              <a:lnSpc>
                <a:spcPct val="128000"/>
              </a:lnSpc>
              <a:spcBef>
                <a:spcPts val="0"/>
              </a:spcBef>
              <a:spcAft>
                <a:spcPts val="0"/>
              </a:spcAft>
              <a:buClr>
                <a:srgbClr val="4A4A45"/>
              </a:buClr>
              <a:buSzPts val="1250"/>
              <a:buFont typeface="Lato"/>
              <a:buNone/>
            </a:pPr>
            <a:r>
              <a:rPr b="1" lang="en-US" sz="1250">
                <a:solidFill>
                  <a:srgbClr val="4A4A45"/>
                </a:solidFill>
                <a:latin typeface="Lato"/>
                <a:ea typeface="Lato"/>
                <a:cs typeface="Lato"/>
                <a:sym typeface="Lato"/>
              </a:rPr>
              <a:t>Fin</a:t>
            </a:r>
            <a:endParaRPr sz="1250">
              <a:solidFill>
                <a:schemeClr val="dk1"/>
              </a:solidFill>
              <a:latin typeface="Calibri"/>
              <a:ea typeface="Calibri"/>
              <a:cs typeface="Calibri"/>
              <a:sym typeface="Calibri"/>
            </a:endParaRPr>
          </a:p>
        </p:txBody>
      </p:sp>
      <p:sp>
        <p:nvSpPr>
          <p:cNvPr id="101" name="Google Shape;101;p4"/>
          <p:cNvSpPr/>
          <p:nvPr/>
        </p:nvSpPr>
        <p:spPr>
          <a:xfrm>
            <a:off x="1307663" y="7133749"/>
            <a:ext cx="12865060" cy="20907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000"/>
              <a:buFont typeface="Lato"/>
              <a:buNone/>
            </a:pPr>
            <a:r>
              <a:rPr lang="en-US" sz="1000">
                <a:solidFill>
                  <a:srgbClr val="4A4A45"/>
                </a:solidFill>
                <a:latin typeface="Lato"/>
                <a:ea typeface="Lato"/>
                <a:cs typeface="Lato"/>
                <a:sym typeface="Lato"/>
              </a:rPr>
              <a:t>El algoritmo finaliza su ejecución.</a:t>
            </a:r>
            <a:endParaRPr sz="10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 name="Shape 106"/>
        <p:cNvGrpSpPr/>
        <p:nvPr/>
      </p:nvGrpSpPr>
      <p:grpSpPr>
        <a:xfrm>
          <a:off x="0" y="0"/>
          <a:ext cx="0" cy="0"/>
          <a:chOff x="0" y="0"/>
          <a:chExt cx="0" cy="0"/>
        </a:xfrm>
      </p:grpSpPr>
      <p:pic>
        <p:nvPicPr>
          <p:cNvPr descr="preencoded.png" id="107" name="Google Shape;107;p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08" name="Google Shape;108;p5"/>
          <p:cNvSpPr/>
          <p:nvPr/>
        </p:nvSpPr>
        <p:spPr>
          <a:xfrm>
            <a:off x="793790" y="979170"/>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Conversión de Grados Centígrados a Kelvin</a:t>
            </a:r>
            <a:endParaRPr sz="4450">
              <a:solidFill>
                <a:schemeClr val="dk1"/>
              </a:solidFill>
              <a:latin typeface="Calibri"/>
              <a:ea typeface="Calibri"/>
              <a:cs typeface="Calibri"/>
              <a:sym typeface="Calibri"/>
            </a:endParaRPr>
          </a:p>
        </p:txBody>
      </p:sp>
      <p:sp>
        <p:nvSpPr>
          <p:cNvPr id="109" name="Google Shape;109;p5"/>
          <p:cNvSpPr/>
          <p:nvPr/>
        </p:nvSpPr>
        <p:spPr>
          <a:xfrm>
            <a:off x="793790" y="2736890"/>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Este algoritmo convierte una temperatura dada en grados Centígrados a la escala Kelvin. La fórmula de conversión es K=C+273.15, donde K es la temperatura en Kelvin y C es la temperatura en grados Centígrados.</a:t>
            </a:r>
            <a:endParaRPr sz="1750">
              <a:solidFill>
                <a:schemeClr val="dk1"/>
              </a:solidFill>
              <a:latin typeface="Calibri"/>
              <a:ea typeface="Calibri"/>
              <a:cs typeface="Calibri"/>
              <a:sym typeface="Calibri"/>
            </a:endParaRPr>
          </a:p>
        </p:txBody>
      </p:sp>
      <p:sp>
        <p:nvSpPr>
          <p:cNvPr id="110" name="Google Shape;110;p5"/>
          <p:cNvSpPr/>
          <p:nvPr/>
        </p:nvSpPr>
        <p:spPr>
          <a:xfrm>
            <a:off x="793790" y="4335899"/>
            <a:ext cx="510302" cy="510302"/>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950238" y="4420910"/>
            <a:ext cx="197406"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650"/>
              <a:buFont typeface="Lato"/>
              <a:buNone/>
            </a:pPr>
            <a:r>
              <a:rPr b="1" lang="en-US" sz="2650">
                <a:solidFill>
                  <a:srgbClr val="4A4A45"/>
                </a:solidFill>
                <a:latin typeface="Lato"/>
                <a:ea typeface="Lato"/>
                <a:cs typeface="Lato"/>
                <a:sym typeface="Lato"/>
              </a:rPr>
              <a:t>1</a:t>
            </a:r>
            <a:endParaRPr sz="2650">
              <a:solidFill>
                <a:schemeClr val="dk1"/>
              </a:solidFill>
              <a:latin typeface="Calibri"/>
              <a:ea typeface="Calibri"/>
              <a:cs typeface="Calibri"/>
              <a:sym typeface="Calibri"/>
            </a:endParaRPr>
          </a:p>
        </p:txBody>
      </p:sp>
      <p:sp>
        <p:nvSpPr>
          <p:cNvPr id="112" name="Google Shape;112;p5"/>
          <p:cNvSpPr/>
          <p:nvPr/>
        </p:nvSpPr>
        <p:spPr>
          <a:xfrm>
            <a:off x="1530906" y="433589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Entrada</a:t>
            </a:r>
            <a:endParaRPr sz="2200">
              <a:solidFill>
                <a:schemeClr val="dk1"/>
              </a:solidFill>
              <a:latin typeface="Calibri"/>
              <a:ea typeface="Calibri"/>
              <a:cs typeface="Calibri"/>
              <a:sym typeface="Calibri"/>
            </a:endParaRPr>
          </a:p>
        </p:txBody>
      </p:sp>
      <p:sp>
        <p:nvSpPr>
          <p:cNvPr id="113" name="Google Shape;113;p5"/>
          <p:cNvSpPr/>
          <p:nvPr/>
        </p:nvSpPr>
        <p:spPr>
          <a:xfrm>
            <a:off x="1530906" y="4826318"/>
            <a:ext cx="2927747"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Temperatura en grados Centígrados (C)</a:t>
            </a:r>
            <a:endParaRPr sz="1750">
              <a:solidFill>
                <a:schemeClr val="dk1"/>
              </a:solidFill>
              <a:latin typeface="Calibri"/>
              <a:ea typeface="Calibri"/>
              <a:cs typeface="Calibri"/>
              <a:sym typeface="Calibri"/>
            </a:endParaRPr>
          </a:p>
        </p:txBody>
      </p:sp>
      <p:sp>
        <p:nvSpPr>
          <p:cNvPr id="114" name="Google Shape;114;p5"/>
          <p:cNvSpPr/>
          <p:nvPr/>
        </p:nvSpPr>
        <p:spPr>
          <a:xfrm>
            <a:off x="4685467" y="4335899"/>
            <a:ext cx="510302" cy="510302"/>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4841915" y="4420910"/>
            <a:ext cx="197406"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650"/>
              <a:buFont typeface="Lato"/>
              <a:buNone/>
            </a:pPr>
            <a:r>
              <a:rPr b="1" lang="en-US" sz="2650">
                <a:solidFill>
                  <a:srgbClr val="4A4A45"/>
                </a:solidFill>
                <a:latin typeface="Lato"/>
                <a:ea typeface="Lato"/>
                <a:cs typeface="Lato"/>
                <a:sym typeface="Lato"/>
              </a:rPr>
              <a:t>2</a:t>
            </a:r>
            <a:endParaRPr sz="2650">
              <a:solidFill>
                <a:schemeClr val="dk1"/>
              </a:solidFill>
              <a:latin typeface="Calibri"/>
              <a:ea typeface="Calibri"/>
              <a:cs typeface="Calibri"/>
              <a:sym typeface="Calibri"/>
            </a:endParaRPr>
          </a:p>
        </p:txBody>
      </p:sp>
      <p:sp>
        <p:nvSpPr>
          <p:cNvPr id="116" name="Google Shape;116;p5"/>
          <p:cNvSpPr/>
          <p:nvPr/>
        </p:nvSpPr>
        <p:spPr>
          <a:xfrm>
            <a:off x="5422583" y="433589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Salida</a:t>
            </a:r>
            <a:endParaRPr sz="2200">
              <a:solidFill>
                <a:schemeClr val="dk1"/>
              </a:solidFill>
              <a:latin typeface="Calibri"/>
              <a:ea typeface="Calibri"/>
              <a:cs typeface="Calibri"/>
              <a:sym typeface="Calibri"/>
            </a:endParaRPr>
          </a:p>
        </p:txBody>
      </p:sp>
      <p:sp>
        <p:nvSpPr>
          <p:cNvPr id="117" name="Google Shape;117;p5"/>
          <p:cNvSpPr/>
          <p:nvPr/>
        </p:nvSpPr>
        <p:spPr>
          <a:xfrm>
            <a:off x="5422583" y="4826318"/>
            <a:ext cx="2927747"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Temperatura en Kelvin (K)</a:t>
            </a:r>
            <a:endParaRPr sz="1750">
              <a:solidFill>
                <a:schemeClr val="dk1"/>
              </a:solidFill>
              <a:latin typeface="Calibri"/>
              <a:ea typeface="Calibri"/>
              <a:cs typeface="Calibri"/>
              <a:sym typeface="Calibri"/>
            </a:endParaRPr>
          </a:p>
        </p:txBody>
      </p:sp>
      <p:sp>
        <p:nvSpPr>
          <p:cNvPr id="118" name="Google Shape;118;p5"/>
          <p:cNvSpPr/>
          <p:nvPr/>
        </p:nvSpPr>
        <p:spPr>
          <a:xfrm>
            <a:off x="793790" y="6034088"/>
            <a:ext cx="510302" cy="510302"/>
          </a:xfrm>
          <a:prstGeom prst="roundRect">
            <a:avLst>
              <a:gd fmla="val 6667"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950238" y="6119098"/>
            <a:ext cx="197406"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A4A45"/>
              </a:buClr>
              <a:buSzPts val="2650"/>
              <a:buFont typeface="Lato"/>
              <a:buNone/>
            </a:pPr>
            <a:r>
              <a:rPr b="1" lang="en-US" sz="2650">
                <a:solidFill>
                  <a:srgbClr val="4A4A45"/>
                </a:solidFill>
                <a:latin typeface="Lato"/>
                <a:ea typeface="Lato"/>
                <a:cs typeface="Lato"/>
                <a:sym typeface="Lato"/>
              </a:rPr>
              <a:t>3</a:t>
            </a:r>
            <a:endParaRPr sz="2650">
              <a:solidFill>
                <a:schemeClr val="dk1"/>
              </a:solidFill>
              <a:latin typeface="Calibri"/>
              <a:ea typeface="Calibri"/>
              <a:cs typeface="Calibri"/>
              <a:sym typeface="Calibri"/>
            </a:endParaRPr>
          </a:p>
        </p:txBody>
      </p:sp>
      <p:sp>
        <p:nvSpPr>
          <p:cNvPr id="120" name="Google Shape;120;p5"/>
          <p:cNvSpPr/>
          <p:nvPr/>
        </p:nvSpPr>
        <p:spPr>
          <a:xfrm>
            <a:off x="1530906" y="603408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Proceso</a:t>
            </a:r>
            <a:endParaRPr sz="2200">
              <a:solidFill>
                <a:schemeClr val="dk1"/>
              </a:solidFill>
              <a:latin typeface="Calibri"/>
              <a:ea typeface="Calibri"/>
              <a:cs typeface="Calibri"/>
              <a:sym typeface="Calibri"/>
            </a:endParaRPr>
          </a:p>
        </p:txBody>
      </p:sp>
      <p:sp>
        <p:nvSpPr>
          <p:cNvPr id="121" name="Google Shape;121;p5"/>
          <p:cNvSpPr/>
          <p:nvPr/>
        </p:nvSpPr>
        <p:spPr>
          <a:xfrm>
            <a:off x="1530906" y="6524506"/>
            <a:ext cx="681930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Aplicar la fórmula K=C+273.15 para convertir la temperatura de grados Centígrados a Kelvin.</a:t>
            </a:r>
            <a:endParaRPr sz="17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 name="Shape 126"/>
        <p:cNvGrpSpPr/>
        <p:nvPr/>
      </p:nvGrpSpPr>
      <p:grpSpPr>
        <a:xfrm>
          <a:off x="0" y="0"/>
          <a:ext cx="0" cy="0"/>
          <a:chOff x="0" y="0"/>
          <a:chExt cx="0" cy="0"/>
        </a:xfrm>
      </p:grpSpPr>
      <p:pic>
        <p:nvPicPr>
          <p:cNvPr descr="preencoded.png" id="127" name="Google Shape;127;p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8" name="Google Shape;128;p6"/>
          <p:cNvSpPr/>
          <p:nvPr/>
        </p:nvSpPr>
        <p:spPr>
          <a:xfrm>
            <a:off x="793790" y="1486733"/>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Pseudocódigo para la Conversión a Kelvin</a:t>
            </a:r>
            <a:endParaRPr sz="4450">
              <a:solidFill>
                <a:schemeClr val="dk1"/>
              </a:solidFill>
              <a:latin typeface="Calibri"/>
              <a:ea typeface="Calibri"/>
              <a:cs typeface="Calibri"/>
              <a:sym typeface="Calibri"/>
            </a:endParaRPr>
          </a:p>
        </p:txBody>
      </p:sp>
      <p:sp>
        <p:nvSpPr>
          <p:cNvPr id="129" name="Google Shape;129;p6"/>
          <p:cNvSpPr/>
          <p:nvPr/>
        </p:nvSpPr>
        <p:spPr>
          <a:xfrm>
            <a:off x="793790" y="3244453"/>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Este pseudocódigo muestra cómo convertir una temperatura en grados Centígrados a Kelvin, utilizando la fórmula K=C+273.15.</a:t>
            </a:r>
            <a:endParaRPr sz="1750">
              <a:solidFill>
                <a:schemeClr val="dk1"/>
              </a:solidFill>
              <a:latin typeface="Calibri"/>
              <a:ea typeface="Calibri"/>
              <a:cs typeface="Calibri"/>
              <a:sym typeface="Calibri"/>
            </a:endParaRPr>
          </a:p>
        </p:txBody>
      </p:sp>
      <p:sp>
        <p:nvSpPr>
          <p:cNvPr id="130" name="Google Shape;130;p6"/>
          <p:cNvSpPr/>
          <p:nvPr/>
        </p:nvSpPr>
        <p:spPr>
          <a:xfrm>
            <a:off x="793790" y="4225409"/>
            <a:ext cx="7556421" cy="2517458"/>
          </a:xfrm>
          <a:prstGeom prst="roundRect">
            <a:avLst>
              <a:gd fmla="val 1352"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782479" y="4225409"/>
            <a:ext cx="7579043" cy="2517458"/>
          </a:xfrm>
          <a:prstGeom prst="roundRect">
            <a:avLst>
              <a:gd fmla="val 1352"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1009293" y="4395430"/>
            <a:ext cx="7125414"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Consolas"/>
              <a:buNone/>
            </a:pPr>
            <a:r>
              <a:rPr lang="en-US" sz="1750">
                <a:solidFill>
                  <a:srgbClr val="4A4A45"/>
                </a:solidFill>
                <a:highlight>
                  <a:srgbClr val="E7E7E4"/>
                </a:highlight>
                <a:latin typeface="Consolas"/>
                <a:ea typeface="Consolas"/>
                <a:cs typeface="Consolas"/>
                <a:sym typeface="Consolas"/>
              </a:rPr>
              <a:t>Inicio</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Leer temperaturaC</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temperaturaK &lt;- temperaturaC + 273.15</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Mostrar "La temperatura en Kelvin es: ", temperaturaK</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Fin</a:t>
            </a:r>
            <a:br>
              <a:rPr lang="en-US" sz="1750">
                <a:solidFill>
                  <a:srgbClr val="4A4A45"/>
                </a:solidFill>
                <a:highlight>
                  <a:srgbClr val="E7E7E4"/>
                </a:highlight>
                <a:latin typeface="Consolas"/>
                <a:ea typeface="Consolas"/>
                <a:cs typeface="Consolas"/>
                <a:sym typeface="Consolas"/>
              </a:rPr>
            </a:br>
            <a:endParaRPr sz="175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 name="Shape 137"/>
        <p:cNvGrpSpPr/>
        <p:nvPr/>
      </p:nvGrpSpPr>
      <p:grpSpPr>
        <a:xfrm>
          <a:off x="0" y="0"/>
          <a:ext cx="0" cy="0"/>
          <a:chOff x="0" y="0"/>
          <a:chExt cx="0" cy="0"/>
        </a:xfrm>
      </p:grpSpPr>
      <p:sp>
        <p:nvSpPr>
          <p:cNvPr id="138" name="Google Shape;138;p7"/>
          <p:cNvSpPr/>
          <p:nvPr/>
        </p:nvSpPr>
        <p:spPr>
          <a:xfrm>
            <a:off x="539948" y="424220"/>
            <a:ext cx="7832646" cy="4822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82824"/>
              </a:buClr>
              <a:buSzPts val="3000"/>
              <a:buFont typeface="Lato"/>
              <a:buNone/>
            </a:pPr>
            <a:r>
              <a:rPr b="1" lang="en-US" sz="3000">
                <a:solidFill>
                  <a:srgbClr val="282824"/>
                </a:solidFill>
                <a:latin typeface="Lato"/>
                <a:ea typeface="Lato"/>
                <a:cs typeface="Lato"/>
                <a:sym typeface="Lato"/>
              </a:rPr>
              <a:t>Diagrama de Flujo para la Conversión a Kelvin</a:t>
            </a:r>
            <a:endParaRPr sz="3000">
              <a:solidFill>
                <a:schemeClr val="dk1"/>
              </a:solidFill>
              <a:latin typeface="Calibri"/>
              <a:ea typeface="Calibri"/>
              <a:cs typeface="Calibri"/>
              <a:sym typeface="Calibri"/>
            </a:endParaRPr>
          </a:p>
        </p:txBody>
      </p:sp>
      <p:sp>
        <p:nvSpPr>
          <p:cNvPr id="139" name="Google Shape;139;p7"/>
          <p:cNvSpPr/>
          <p:nvPr/>
        </p:nvSpPr>
        <p:spPr>
          <a:xfrm>
            <a:off x="539948" y="1214914"/>
            <a:ext cx="13550503" cy="24681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4A4A45"/>
              </a:buClr>
              <a:buSzPts val="1200"/>
              <a:buFont typeface="Lato"/>
              <a:buNone/>
            </a:pPr>
            <a:r>
              <a:rPr lang="en-US" sz="1200">
                <a:solidFill>
                  <a:srgbClr val="4A4A45"/>
                </a:solidFill>
                <a:latin typeface="Lato"/>
                <a:ea typeface="Lato"/>
                <a:cs typeface="Lato"/>
                <a:sym typeface="Lato"/>
              </a:rPr>
              <a:t>El diagrama de flujo para la conversión de grados Centígrados a Kelvin se representa a continuación. Este diagrama visualiza las diferentes etapas del proceso de conversión.</a:t>
            </a:r>
            <a:endParaRPr sz="1200">
              <a:solidFill>
                <a:schemeClr val="dk1"/>
              </a:solidFill>
              <a:latin typeface="Calibri"/>
              <a:ea typeface="Calibri"/>
              <a:cs typeface="Calibri"/>
              <a:sym typeface="Calibri"/>
            </a:endParaRPr>
          </a:p>
        </p:txBody>
      </p:sp>
      <p:pic>
        <p:nvPicPr>
          <p:cNvPr descr="preencoded.png" id="140" name="Google Shape;140;p7"/>
          <p:cNvPicPr preferRelativeResize="0"/>
          <p:nvPr/>
        </p:nvPicPr>
        <p:blipFill rotWithShape="1">
          <a:blip r:embed="rId3">
            <a:alphaModFix/>
          </a:blip>
          <a:srcRect b="0" l="0" r="0" t="0"/>
          <a:stretch/>
        </p:blipFill>
        <p:spPr>
          <a:xfrm>
            <a:off x="539948" y="1635204"/>
            <a:ext cx="771406" cy="1234321"/>
          </a:xfrm>
          <a:prstGeom prst="rect">
            <a:avLst/>
          </a:prstGeom>
          <a:noFill/>
          <a:ln>
            <a:noFill/>
          </a:ln>
        </p:spPr>
      </p:pic>
      <p:sp>
        <p:nvSpPr>
          <p:cNvPr id="141" name="Google Shape;141;p7"/>
          <p:cNvSpPr/>
          <p:nvPr/>
        </p:nvSpPr>
        <p:spPr>
          <a:xfrm>
            <a:off x="1542693" y="1789390"/>
            <a:ext cx="1928574" cy="241102"/>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4A4A45"/>
              </a:buClr>
              <a:buSzPts val="1500"/>
              <a:buFont typeface="Lato"/>
              <a:buNone/>
            </a:pPr>
            <a:r>
              <a:rPr b="1" lang="en-US" sz="1500">
                <a:solidFill>
                  <a:srgbClr val="4A4A45"/>
                </a:solidFill>
                <a:latin typeface="Lato"/>
                <a:ea typeface="Lato"/>
                <a:cs typeface="Lato"/>
                <a:sym typeface="Lato"/>
              </a:rPr>
              <a:t>Inicio</a:t>
            </a:r>
            <a:endParaRPr sz="1500">
              <a:solidFill>
                <a:schemeClr val="dk1"/>
              </a:solidFill>
              <a:latin typeface="Calibri"/>
              <a:ea typeface="Calibri"/>
              <a:cs typeface="Calibri"/>
              <a:sym typeface="Calibri"/>
            </a:endParaRPr>
          </a:p>
        </p:txBody>
      </p:sp>
      <p:sp>
        <p:nvSpPr>
          <p:cNvPr id="142" name="Google Shape;142;p7"/>
          <p:cNvSpPr/>
          <p:nvPr/>
        </p:nvSpPr>
        <p:spPr>
          <a:xfrm>
            <a:off x="1542693" y="2123003"/>
            <a:ext cx="12547759" cy="24681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4A4A45"/>
              </a:buClr>
              <a:buSzPts val="1200"/>
              <a:buFont typeface="Lato"/>
              <a:buNone/>
            </a:pPr>
            <a:r>
              <a:rPr lang="en-US" sz="1200">
                <a:solidFill>
                  <a:srgbClr val="4A4A45"/>
                </a:solidFill>
                <a:latin typeface="Lato"/>
                <a:ea typeface="Lato"/>
                <a:cs typeface="Lato"/>
                <a:sym typeface="Lato"/>
              </a:rPr>
              <a:t>El algoritmo comienza su ejecución.</a:t>
            </a:r>
            <a:endParaRPr sz="1200">
              <a:solidFill>
                <a:schemeClr val="dk1"/>
              </a:solidFill>
              <a:latin typeface="Calibri"/>
              <a:ea typeface="Calibri"/>
              <a:cs typeface="Calibri"/>
              <a:sym typeface="Calibri"/>
            </a:endParaRPr>
          </a:p>
        </p:txBody>
      </p:sp>
      <p:pic>
        <p:nvPicPr>
          <p:cNvPr descr="preencoded.png" id="143" name="Google Shape;143;p7"/>
          <p:cNvPicPr preferRelativeResize="0"/>
          <p:nvPr/>
        </p:nvPicPr>
        <p:blipFill rotWithShape="1">
          <a:blip r:embed="rId4">
            <a:alphaModFix/>
          </a:blip>
          <a:srcRect b="0" l="0" r="0" t="0"/>
          <a:stretch/>
        </p:blipFill>
        <p:spPr>
          <a:xfrm>
            <a:off x="539948" y="2869525"/>
            <a:ext cx="771406" cy="1234321"/>
          </a:xfrm>
          <a:prstGeom prst="rect">
            <a:avLst/>
          </a:prstGeom>
          <a:noFill/>
          <a:ln>
            <a:noFill/>
          </a:ln>
        </p:spPr>
      </p:pic>
      <p:sp>
        <p:nvSpPr>
          <p:cNvPr id="144" name="Google Shape;144;p7"/>
          <p:cNvSpPr/>
          <p:nvPr/>
        </p:nvSpPr>
        <p:spPr>
          <a:xfrm>
            <a:off x="1542693" y="3023711"/>
            <a:ext cx="1928574" cy="241102"/>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4A4A45"/>
              </a:buClr>
              <a:buSzPts val="1500"/>
              <a:buFont typeface="Lato"/>
              <a:buNone/>
            </a:pPr>
            <a:r>
              <a:rPr b="1" lang="en-US" sz="1500">
                <a:solidFill>
                  <a:srgbClr val="4A4A45"/>
                </a:solidFill>
                <a:latin typeface="Lato"/>
                <a:ea typeface="Lato"/>
                <a:cs typeface="Lato"/>
                <a:sym typeface="Lato"/>
              </a:rPr>
              <a:t>Leer temperaturaC</a:t>
            </a:r>
            <a:endParaRPr sz="1500">
              <a:solidFill>
                <a:schemeClr val="dk1"/>
              </a:solidFill>
              <a:latin typeface="Calibri"/>
              <a:ea typeface="Calibri"/>
              <a:cs typeface="Calibri"/>
              <a:sym typeface="Calibri"/>
            </a:endParaRPr>
          </a:p>
        </p:txBody>
      </p:sp>
      <p:sp>
        <p:nvSpPr>
          <p:cNvPr id="145" name="Google Shape;145;p7"/>
          <p:cNvSpPr/>
          <p:nvPr/>
        </p:nvSpPr>
        <p:spPr>
          <a:xfrm>
            <a:off x="1542693" y="3357324"/>
            <a:ext cx="12547759" cy="24681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4A4A45"/>
              </a:buClr>
              <a:buSzPts val="1200"/>
              <a:buFont typeface="Lato"/>
              <a:buNone/>
            </a:pPr>
            <a:r>
              <a:rPr lang="en-US" sz="1200">
                <a:solidFill>
                  <a:srgbClr val="4A4A45"/>
                </a:solidFill>
                <a:latin typeface="Lato"/>
                <a:ea typeface="Lato"/>
                <a:cs typeface="Lato"/>
                <a:sym typeface="Lato"/>
              </a:rPr>
              <a:t>Se solicita al usuario que ingrese la temperatura en grados Centígrados.</a:t>
            </a:r>
            <a:endParaRPr sz="1200">
              <a:solidFill>
                <a:schemeClr val="dk1"/>
              </a:solidFill>
              <a:latin typeface="Calibri"/>
              <a:ea typeface="Calibri"/>
              <a:cs typeface="Calibri"/>
              <a:sym typeface="Calibri"/>
            </a:endParaRPr>
          </a:p>
        </p:txBody>
      </p:sp>
      <p:pic>
        <p:nvPicPr>
          <p:cNvPr descr="preencoded.png" id="146" name="Google Shape;146;p7"/>
          <p:cNvPicPr preferRelativeResize="0"/>
          <p:nvPr/>
        </p:nvPicPr>
        <p:blipFill rotWithShape="1">
          <a:blip r:embed="rId5">
            <a:alphaModFix/>
          </a:blip>
          <a:srcRect b="0" l="0" r="0" t="0"/>
          <a:stretch/>
        </p:blipFill>
        <p:spPr>
          <a:xfrm>
            <a:off x="539948" y="4103846"/>
            <a:ext cx="771406" cy="1234321"/>
          </a:xfrm>
          <a:prstGeom prst="rect">
            <a:avLst/>
          </a:prstGeom>
          <a:noFill/>
          <a:ln>
            <a:noFill/>
          </a:ln>
        </p:spPr>
      </p:pic>
      <p:sp>
        <p:nvSpPr>
          <p:cNvPr id="147" name="Google Shape;147;p7"/>
          <p:cNvSpPr/>
          <p:nvPr/>
        </p:nvSpPr>
        <p:spPr>
          <a:xfrm>
            <a:off x="1542693" y="4258032"/>
            <a:ext cx="4171355" cy="241102"/>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4A4A45"/>
              </a:buClr>
              <a:buSzPts val="1500"/>
              <a:buFont typeface="Lato"/>
              <a:buNone/>
            </a:pPr>
            <a:r>
              <a:rPr b="1" lang="en-US" sz="1500">
                <a:solidFill>
                  <a:srgbClr val="4A4A45"/>
                </a:solidFill>
                <a:latin typeface="Lato"/>
                <a:ea typeface="Lato"/>
                <a:cs typeface="Lato"/>
                <a:sym typeface="Lato"/>
              </a:rPr>
              <a:t>Calcular temperaturaK = temperaturaC + 273.15</a:t>
            </a:r>
            <a:endParaRPr sz="1500">
              <a:solidFill>
                <a:schemeClr val="dk1"/>
              </a:solidFill>
              <a:latin typeface="Calibri"/>
              <a:ea typeface="Calibri"/>
              <a:cs typeface="Calibri"/>
              <a:sym typeface="Calibri"/>
            </a:endParaRPr>
          </a:p>
        </p:txBody>
      </p:sp>
      <p:sp>
        <p:nvSpPr>
          <p:cNvPr id="148" name="Google Shape;148;p7"/>
          <p:cNvSpPr/>
          <p:nvPr/>
        </p:nvSpPr>
        <p:spPr>
          <a:xfrm>
            <a:off x="1542693" y="4591645"/>
            <a:ext cx="12547759" cy="24681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4A4A45"/>
              </a:buClr>
              <a:buSzPts val="1200"/>
              <a:buFont typeface="Lato"/>
              <a:buNone/>
            </a:pPr>
            <a:r>
              <a:rPr lang="en-US" sz="1200">
                <a:solidFill>
                  <a:srgbClr val="4A4A45"/>
                </a:solidFill>
                <a:latin typeface="Lato"/>
                <a:ea typeface="Lato"/>
                <a:cs typeface="Lato"/>
                <a:sym typeface="Lato"/>
              </a:rPr>
              <a:t>Se calcula la temperatura en Kelvin sumando 273.15 a la temperatura en grados Centígrados.</a:t>
            </a:r>
            <a:endParaRPr sz="1200">
              <a:solidFill>
                <a:schemeClr val="dk1"/>
              </a:solidFill>
              <a:latin typeface="Calibri"/>
              <a:ea typeface="Calibri"/>
              <a:cs typeface="Calibri"/>
              <a:sym typeface="Calibri"/>
            </a:endParaRPr>
          </a:p>
        </p:txBody>
      </p:sp>
      <p:pic>
        <p:nvPicPr>
          <p:cNvPr descr="preencoded.png" id="149" name="Google Shape;149;p7"/>
          <p:cNvPicPr preferRelativeResize="0"/>
          <p:nvPr/>
        </p:nvPicPr>
        <p:blipFill rotWithShape="1">
          <a:blip r:embed="rId6">
            <a:alphaModFix/>
          </a:blip>
          <a:srcRect b="0" l="0" r="0" t="0"/>
          <a:stretch/>
        </p:blipFill>
        <p:spPr>
          <a:xfrm>
            <a:off x="539948" y="5338167"/>
            <a:ext cx="771406" cy="1234321"/>
          </a:xfrm>
          <a:prstGeom prst="rect">
            <a:avLst/>
          </a:prstGeom>
          <a:noFill/>
          <a:ln>
            <a:noFill/>
          </a:ln>
        </p:spPr>
      </p:pic>
      <p:sp>
        <p:nvSpPr>
          <p:cNvPr id="150" name="Google Shape;150;p7"/>
          <p:cNvSpPr/>
          <p:nvPr/>
        </p:nvSpPr>
        <p:spPr>
          <a:xfrm>
            <a:off x="1542693" y="5492353"/>
            <a:ext cx="1965008" cy="241102"/>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4A4A45"/>
              </a:buClr>
              <a:buSzPts val="1500"/>
              <a:buFont typeface="Lato"/>
              <a:buNone/>
            </a:pPr>
            <a:r>
              <a:rPr b="1" lang="en-US" sz="1500">
                <a:solidFill>
                  <a:srgbClr val="4A4A45"/>
                </a:solidFill>
                <a:latin typeface="Lato"/>
                <a:ea typeface="Lato"/>
                <a:cs typeface="Lato"/>
                <a:sym typeface="Lato"/>
              </a:rPr>
              <a:t>Mostrar temperaturaK</a:t>
            </a:r>
            <a:endParaRPr sz="1500">
              <a:solidFill>
                <a:schemeClr val="dk1"/>
              </a:solidFill>
              <a:latin typeface="Calibri"/>
              <a:ea typeface="Calibri"/>
              <a:cs typeface="Calibri"/>
              <a:sym typeface="Calibri"/>
            </a:endParaRPr>
          </a:p>
        </p:txBody>
      </p:sp>
      <p:sp>
        <p:nvSpPr>
          <p:cNvPr id="151" name="Google Shape;151;p7"/>
          <p:cNvSpPr/>
          <p:nvPr/>
        </p:nvSpPr>
        <p:spPr>
          <a:xfrm>
            <a:off x="1542693" y="5825966"/>
            <a:ext cx="12547759" cy="24681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4A4A45"/>
              </a:buClr>
              <a:buSzPts val="1200"/>
              <a:buFont typeface="Lato"/>
              <a:buNone/>
            </a:pPr>
            <a:r>
              <a:rPr lang="en-US" sz="1200">
                <a:solidFill>
                  <a:srgbClr val="4A4A45"/>
                </a:solidFill>
                <a:latin typeface="Lato"/>
                <a:ea typeface="Lato"/>
                <a:cs typeface="Lato"/>
                <a:sym typeface="Lato"/>
              </a:rPr>
              <a:t>Se muestra la temperatura en Kelvin.</a:t>
            </a:r>
            <a:endParaRPr sz="1200">
              <a:solidFill>
                <a:schemeClr val="dk1"/>
              </a:solidFill>
              <a:latin typeface="Calibri"/>
              <a:ea typeface="Calibri"/>
              <a:cs typeface="Calibri"/>
              <a:sym typeface="Calibri"/>
            </a:endParaRPr>
          </a:p>
        </p:txBody>
      </p:sp>
      <p:pic>
        <p:nvPicPr>
          <p:cNvPr descr="preencoded.png" id="152" name="Google Shape;152;p7"/>
          <p:cNvPicPr preferRelativeResize="0"/>
          <p:nvPr/>
        </p:nvPicPr>
        <p:blipFill rotWithShape="1">
          <a:blip r:embed="rId7">
            <a:alphaModFix/>
          </a:blip>
          <a:srcRect b="0" l="0" r="0" t="0"/>
          <a:stretch/>
        </p:blipFill>
        <p:spPr>
          <a:xfrm>
            <a:off x="539948" y="6572488"/>
            <a:ext cx="771406" cy="1234321"/>
          </a:xfrm>
          <a:prstGeom prst="rect">
            <a:avLst/>
          </a:prstGeom>
          <a:noFill/>
          <a:ln>
            <a:noFill/>
          </a:ln>
        </p:spPr>
      </p:pic>
      <p:sp>
        <p:nvSpPr>
          <p:cNvPr id="153" name="Google Shape;153;p7"/>
          <p:cNvSpPr/>
          <p:nvPr/>
        </p:nvSpPr>
        <p:spPr>
          <a:xfrm>
            <a:off x="1542693" y="6726674"/>
            <a:ext cx="1928574" cy="241102"/>
          </a:xfrm>
          <a:prstGeom prst="rect">
            <a:avLst/>
          </a:prstGeom>
          <a:noFill/>
          <a:ln>
            <a:noFill/>
          </a:ln>
        </p:spPr>
        <p:txBody>
          <a:bodyPr anchorCtr="0" anchor="t" bIns="0" lIns="0" spcFirstLastPara="1" rIns="0" wrap="square" tIns="0">
            <a:noAutofit/>
          </a:bodyPr>
          <a:lstStyle/>
          <a:p>
            <a:pPr indent="0" lvl="0" marL="0" marR="0" rtl="0" algn="l">
              <a:lnSpc>
                <a:spcPct val="123333"/>
              </a:lnSpc>
              <a:spcBef>
                <a:spcPts val="0"/>
              </a:spcBef>
              <a:spcAft>
                <a:spcPts val="0"/>
              </a:spcAft>
              <a:buClr>
                <a:srgbClr val="4A4A45"/>
              </a:buClr>
              <a:buSzPts val="1500"/>
              <a:buFont typeface="Lato"/>
              <a:buNone/>
            </a:pPr>
            <a:r>
              <a:rPr b="1" lang="en-US" sz="1500">
                <a:solidFill>
                  <a:srgbClr val="4A4A45"/>
                </a:solidFill>
                <a:latin typeface="Lato"/>
                <a:ea typeface="Lato"/>
                <a:cs typeface="Lato"/>
                <a:sym typeface="Lato"/>
              </a:rPr>
              <a:t>Fin</a:t>
            </a:r>
            <a:endParaRPr sz="1500">
              <a:solidFill>
                <a:schemeClr val="dk1"/>
              </a:solidFill>
              <a:latin typeface="Calibri"/>
              <a:ea typeface="Calibri"/>
              <a:cs typeface="Calibri"/>
              <a:sym typeface="Calibri"/>
            </a:endParaRPr>
          </a:p>
        </p:txBody>
      </p:sp>
      <p:sp>
        <p:nvSpPr>
          <p:cNvPr id="154" name="Google Shape;154;p7"/>
          <p:cNvSpPr/>
          <p:nvPr/>
        </p:nvSpPr>
        <p:spPr>
          <a:xfrm>
            <a:off x="1542693" y="7060287"/>
            <a:ext cx="12547759" cy="24681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4A4A45"/>
              </a:buClr>
              <a:buSzPts val="1200"/>
              <a:buFont typeface="Lato"/>
              <a:buNone/>
            </a:pPr>
            <a:r>
              <a:rPr lang="en-US" sz="1200">
                <a:solidFill>
                  <a:srgbClr val="4A4A45"/>
                </a:solidFill>
                <a:latin typeface="Lato"/>
                <a:ea typeface="Lato"/>
                <a:cs typeface="Lato"/>
                <a:sym typeface="Lato"/>
              </a:rPr>
              <a:t>El algoritmo finaliza su ejecución.</a:t>
            </a:r>
            <a:endParaRPr sz="1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 name="Shape 159"/>
        <p:cNvGrpSpPr/>
        <p:nvPr/>
      </p:nvGrpSpPr>
      <p:grpSpPr>
        <a:xfrm>
          <a:off x="0" y="0"/>
          <a:ext cx="0" cy="0"/>
          <a:chOff x="0" y="0"/>
          <a:chExt cx="0" cy="0"/>
        </a:xfrm>
      </p:grpSpPr>
      <p:pic>
        <p:nvPicPr>
          <p:cNvPr descr="preencoded.png" id="160" name="Google Shape;160;p8"/>
          <p:cNvPicPr preferRelativeResize="0"/>
          <p:nvPr/>
        </p:nvPicPr>
        <p:blipFill rotWithShape="1">
          <a:blip r:embed="rId3">
            <a:alphaModFix/>
          </a:blip>
          <a:srcRect b="0" l="0" r="0" t="0"/>
          <a:stretch/>
        </p:blipFill>
        <p:spPr>
          <a:xfrm>
            <a:off x="0" y="0"/>
            <a:ext cx="14630400" cy="2400776"/>
          </a:xfrm>
          <a:prstGeom prst="rect">
            <a:avLst/>
          </a:prstGeom>
          <a:noFill/>
          <a:ln>
            <a:noFill/>
          </a:ln>
        </p:spPr>
      </p:pic>
      <p:sp>
        <p:nvSpPr>
          <p:cNvPr id="161" name="Google Shape;161;p8"/>
          <p:cNvSpPr/>
          <p:nvPr/>
        </p:nvSpPr>
        <p:spPr>
          <a:xfrm>
            <a:off x="672108" y="2928938"/>
            <a:ext cx="8685133" cy="600194"/>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282824"/>
              </a:buClr>
              <a:buSzPts val="3750"/>
              <a:buFont typeface="Lato"/>
              <a:buNone/>
            </a:pPr>
            <a:r>
              <a:rPr b="1" lang="en-US" sz="3750">
                <a:solidFill>
                  <a:srgbClr val="282824"/>
                </a:solidFill>
                <a:latin typeface="Lato"/>
                <a:ea typeface="Lato"/>
                <a:cs typeface="Lato"/>
                <a:sym typeface="Lato"/>
              </a:rPr>
              <a:t>Cálculo de la Nota Final de un Estudiante</a:t>
            </a:r>
            <a:endParaRPr sz="3750">
              <a:solidFill>
                <a:schemeClr val="dk1"/>
              </a:solidFill>
              <a:latin typeface="Calibri"/>
              <a:ea typeface="Calibri"/>
              <a:cs typeface="Calibri"/>
              <a:sym typeface="Calibri"/>
            </a:endParaRPr>
          </a:p>
        </p:txBody>
      </p:sp>
      <p:sp>
        <p:nvSpPr>
          <p:cNvPr id="162" name="Google Shape;162;p8"/>
          <p:cNvSpPr/>
          <p:nvPr/>
        </p:nvSpPr>
        <p:spPr>
          <a:xfrm>
            <a:off x="672108" y="3817144"/>
            <a:ext cx="13286184" cy="61436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El algoritmo calcula la nota final de un estudiante en una materia, considerando las notas de dos prácticas y un examen final. Las prácticas representan el 40% de la nota final, mientras que el examen final representa el 60%.</a:t>
            </a:r>
            <a:endParaRPr sz="1500">
              <a:solidFill>
                <a:schemeClr val="dk1"/>
              </a:solidFill>
              <a:latin typeface="Calibri"/>
              <a:ea typeface="Calibri"/>
              <a:cs typeface="Calibri"/>
              <a:sym typeface="Calibri"/>
            </a:endParaRPr>
          </a:p>
        </p:txBody>
      </p:sp>
      <p:sp>
        <p:nvSpPr>
          <p:cNvPr id="163" name="Google Shape;163;p8"/>
          <p:cNvSpPr/>
          <p:nvPr/>
        </p:nvSpPr>
        <p:spPr>
          <a:xfrm>
            <a:off x="672108" y="4647486"/>
            <a:ext cx="13286184" cy="2225993"/>
          </a:xfrm>
          <a:prstGeom prst="roundRect">
            <a:avLst>
              <a:gd fmla="val 1294"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679728" y="4655106"/>
            <a:ext cx="13270944" cy="552688"/>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871776" y="4777859"/>
            <a:ext cx="6247567" cy="3071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Entrada</a:t>
            </a:r>
            <a:endParaRPr sz="1500">
              <a:solidFill>
                <a:schemeClr val="dk1"/>
              </a:solidFill>
              <a:latin typeface="Calibri"/>
              <a:ea typeface="Calibri"/>
              <a:cs typeface="Calibri"/>
              <a:sym typeface="Calibri"/>
            </a:endParaRPr>
          </a:p>
        </p:txBody>
      </p:sp>
      <p:sp>
        <p:nvSpPr>
          <p:cNvPr id="166" name="Google Shape;166;p8"/>
          <p:cNvSpPr/>
          <p:nvPr/>
        </p:nvSpPr>
        <p:spPr>
          <a:xfrm>
            <a:off x="7511058" y="4777859"/>
            <a:ext cx="6247567" cy="3071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Descripción</a:t>
            </a:r>
            <a:endParaRPr sz="1500">
              <a:solidFill>
                <a:schemeClr val="dk1"/>
              </a:solidFill>
              <a:latin typeface="Calibri"/>
              <a:ea typeface="Calibri"/>
              <a:cs typeface="Calibri"/>
              <a:sym typeface="Calibri"/>
            </a:endParaRPr>
          </a:p>
        </p:txBody>
      </p:sp>
      <p:sp>
        <p:nvSpPr>
          <p:cNvPr id="167" name="Google Shape;167;p8"/>
          <p:cNvSpPr/>
          <p:nvPr/>
        </p:nvSpPr>
        <p:spPr>
          <a:xfrm>
            <a:off x="679728" y="5207794"/>
            <a:ext cx="13270944" cy="552688"/>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871776" y="5330547"/>
            <a:ext cx="6247567" cy="3071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practica1</a:t>
            </a:r>
            <a:endParaRPr sz="1500">
              <a:solidFill>
                <a:schemeClr val="dk1"/>
              </a:solidFill>
              <a:latin typeface="Calibri"/>
              <a:ea typeface="Calibri"/>
              <a:cs typeface="Calibri"/>
              <a:sym typeface="Calibri"/>
            </a:endParaRPr>
          </a:p>
        </p:txBody>
      </p:sp>
      <p:sp>
        <p:nvSpPr>
          <p:cNvPr id="169" name="Google Shape;169;p8"/>
          <p:cNvSpPr/>
          <p:nvPr/>
        </p:nvSpPr>
        <p:spPr>
          <a:xfrm>
            <a:off x="7511058" y="5330547"/>
            <a:ext cx="6247567" cy="3071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Nota de la primera práctica</a:t>
            </a:r>
            <a:endParaRPr sz="1500">
              <a:solidFill>
                <a:schemeClr val="dk1"/>
              </a:solidFill>
              <a:latin typeface="Calibri"/>
              <a:ea typeface="Calibri"/>
              <a:cs typeface="Calibri"/>
              <a:sym typeface="Calibri"/>
            </a:endParaRPr>
          </a:p>
        </p:txBody>
      </p:sp>
      <p:sp>
        <p:nvSpPr>
          <p:cNvPr id="170" name="Google Shape;170;p8"/>
          <p:cNvSpPr/>
          <p:nvPr/>
        </p:nvSpPr>
        <p:spPr>
          <a:xfrm>
            <a:off x="679728" y="5760482"/>
            <a:ext cx="13270944" cy="552688"/>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871776" y="5883235"/>
            <a:ext cx="6247567" cy="3071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practica2</a:t>
            </a:r>
            <a:endParaRPr sz="1500">
              <a:solidFill>
                <a:schemeClr val="dk1"/>
              </a:solidFill>
              <a:latin typeface="Calibri"/>
              <a:ea typeface="Calibri"/>
              <a:cs typeface="Calibri"/>
              <a:sym typeface="Calibri"/>
            </a:endParaRPr>
          </a:p>
        </p:txBody>
      </p:sp>
      <p:sp>
        <p:nvSpPr>
          <p:cNvPr id="172" name="Google Shape;172;p8"/>
          <p:cNvSpPr/>
          <p:nvPr/>
        </p:nvSpPr>
        <p:spPr>
          <a:xfrm>
            <a:off x="7511058" y="5883235"/>
            <a:ext cx="6247567" cy="3071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Nota de la segunda práctica</a:t>
            </a:r>
            <a:endParaRPr sz="1500">
              <a:solidFill>
                <a:schemeClr val="dk1"/>
              </a:solidFill>
              <a:latin typeface="Calibri"/>
              <a:ea typeface="Calibri"/>
              <a:cs typeface="Calibri"/>
              <a:sym typeface="Calibri"/>
            </a:endParaRPr>
          </a:p>
        </p:txBody>
      </p:sp>
      <p:sp>
        <p:nvSpPr>
          <p:cNvPr id="173" name="Google Shape;173;p8"/>
          <p:cNvSpPr/>
          <p:nvPr/>
        </p:nvSpPr>
        <p:spPr>
          <a:xfrm>
            <a:off x="679728" y="6313170"/>
            <a:ext cx="13270944" cy="552688"/>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871776" y="6435923"/>
            <a:ext cx="6247567" cy="3071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examen</a:t>
            </a:r>
            <a:endParaRPr sz="1500">
              <a:solidFill>
                <a:schemeClr val="dk1"/>
              </a:solidFill>
              <a:latin typeface="Calibri"/>
              <a:ea typeface="Calibri"/>
              <a:cs typeface="Calibri"/>
              <a:sym typeface="Calibri"/>
            </a:endParaRPr>
          </a:p>
        </p:txBody>
      </p:sp>
      <p:sp>
        <p:nvSpPr>
          <p:cNvPr id="175" name="Google Shape;175;p8"/>
          <p:cNvSpPr/>
          <p:nvPr/>
        </p:nvSpPr>
        <p:spPr>
          <a:xfrm>
            <a:off x="7511058" y="6435923"/>
            <a:ext cx="6247567" cy="307181"/>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Nota del examen final</a:t>
            </a:r>
            <a:endParaRPr sz="1500">
              <a:solidFill>
                <a:schemeClr val="dk1"/>
              </a:solidFill>
              <a:latin typeface="Calibri"/>
              <a:ea typeface="Calibri"/>
              <a:cs typeface="Calibri"/>
              <a:sym typeface="Calibri"/>
            </a:endParaRPr>
          </a:p>
        </p:txBody>
      </p:sp>
      <p:sp>
        <p:nvSpPr>
          <p:cNvPr id="176" name="Google Shape;176;p8"/>
          <p:cNvSpPr/>
          <p:nvPr/>
        </p:nvSpPr>
        <p:spPr>
          <a:xfrm>
            <a:off x="672108" y="7089458"/>
            <a:ext cx="13286184" cy="61436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A4A45"/>
              </a:buClr>
              <a:buSzPts val="1500"/>
              <a:buFont typeface="Lato"/>
              <a:buNone/>
            </a:pPr>
            <a:r>
              <a:rPr lang="en-US" sz="1500">
                <a:solidFill>
                  <a:srgbClr val="4A4A45"/>
                </a:solidFill>
                <a:latin typeface="Lato"/>
                <a:ea typeface="Lato"/>
                <a:cs typeface="Lato"/>
                <a:sym typeface="Lato"/>
              </a:rPr>
              <a:t>El algoritmo calcula el promedio de las prácticas y lo multiplica por 0.4; multiplica la nota del examen por 0.6. Finalmente, suma ambos resultados para obtener la nota final.</a:t>
            </a:r>
            <a:endParaRPr sz="15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1" name="Shape 181"/>
        <p:cNvGrpSpPr/>
        <p:nvPr/>
      </p:nvGrpSpPr>
      <p:grpSpPr>
        <a:xfrm>
          <a:off x="0" y="0"/>
          <a:ext cx="0" cy="0"/>
          <a:chOff x="0" y="0"/>
          <a:chExt cx="0" cy="0"/>
        </a:xfrm>
      </p:grpSpPr>
      <p:pic>
        <p:nvPicPr>
          <p:cNvPr descr="preencoded.png" id="182" name="Google Shape;182;p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83" name="Google Shape;183;p9"/>
          <p:cNvSpPr/>
          <p:nvPr/>
        </p:nvSpPr>
        <p:spPr>
          <a:xfrm>
            <a:off x="793790" y="1123831"/>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Pseudocódigo para el Cálculo de la Nota Final</a:t>
            </a:r>
            <a:endParaRPr sz="4450">
              <a:solidFill>
                <a:schemeClr val="dk1"/>
              </a:solidFill>
              <a:latin typeface="Calibri"/>
              <a:ea typeface="Calibri"/>
              <a:cs typeface="Calibri"/>
              <a:sym typeface="Calibri"/>
            </a:endParaRPr>
          </a:p>
        </p:txBody>
      </p:sp>
      <p:sp>
        <p:nvSpPr>
          <p:cNvPr id="184" name="Google Shape;184;p9"/>
          <p:cNvSpPr/>
          <p:nvPr/>
        </p:nvSpPr>
        <p:spPr>
          <a:xfrm>
            <a:off x="793790" y="2881551"/>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1750">
                <a:solidFill>
                  <a:srgbClr val="4A4A45"/>
                </a:solidFill>
                <a:latin typeface="Lato"/>
                <a:ea typeface="Lato"/>
                <a:cs typeface="Lato"/>
                <a:sym typeface="Lato"/>
              </a:rPr>
              <a:t>El pseudocódigo que se presenta a continuación calcula la nota final de un estudiante, tomando en cuenta las notas de las prácticas y el examen final, y aplicando los porcentajes de ponderación correspondientes.</a:t>
            </a:r>
            <a:endParaRPr sz="1750">
              <a:solidFill>
                <a:schemeClr val="dk1"/>
              </a:solidFill>
              <a:latin typeface="Calibri"/>
              <a:ea typeface="Calibri"/>
              <a:cs typeface="Calibri"/>
              <a:sym typeface="Calibri"/>
            </a:endParaRPr>
          </a:p>
        </p:txBody>
      </p:sp>
      <p:sp>
        <p:nvSpPr>
          <p:cNvPr id="185" name="Google Shape;185;p9"/>
          <p:cNvSpPr/>
          <p:nvPr/>
        </p:nvSpPr>
        <p:spPr>
          <a:xfrm>
            <a:off x="793790" y="4225409"/>
            <a:ext cx="7556421" cy="2880360"/>
          </a:xfrm>
          <a:prstGeom prst="roundRect">
            <a:avLst>
              <a:gd fmla="val 1181"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782479" y="4225409"/>
            <a:ext cx="7579043" cy="2880360"/>
          </a:xfrm>
          <a:prstGeom prst="roundRect">
            <a:avLst>
              <a:gd fmla="val 1181" name="adj"/>
            </a:avLst>
          </a:prstGeom>
          <a:solidFill>
            <a:srgbClr val="E7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1009293" y="4395430"/>
            <a:ext cx="7125414" cy="254031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Consolas"/>
              <a:buNone/>
            </a:pPr>
            <a:r>
              <a:rPr lang="en-US" sz="1750">
                <a:solidFill>
                  <a:srgbClr val="4A4A45"/>
                </a:solidFill>
                <a:highlight>
                  <a:srgbClr val="E7E7E4"/>
                </a:highlight>
                <a:latin typeface="Consolas"/>
                <a:ea typeface="Consolas"/>
                <a:cs typeface="Consolas"/>
                <a:sym typeface="Consolas"/>
              </a:rPr>
              <a:t>Inicio</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Leer practica1, practica2, examen</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promedio_practicas &lt;- (practica1 + practica2) / 2</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nota_final &lt;- (promedio_practicas * 0.4) + (examen * 0.6)</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  Mostrar "La nota final es: ", nota_final</a:t>
            </a:r>
            <a:br>
              <a:rPr lang="en-US" sz="1750">
                <a:solidFill>
                  <a:srgbClr val="4A4A45"/>
                </a:solidFill>
                <a:highlight>
                  <a:srgbClr val="E7E7E4"/>
                </a:highlight>
                <a:latin typeface="Consolas"/>
                <a:ea typeface="Consolas"/>
                <a:cs typeface="Consolas"/>
                <a:sym typeface="Consolas"/>
              </a:rPr>
            </a:br>
            <a:r>
              <a:rPr lang="en-US" sz="1750">
                <a:solidFill>
                  <a:srgbClr val="4A4A45"/>
                </a:solidFill>
                <a:highlight>
                  <a:srgbClr val="E7E7E4"/>
                </a:highlight>
                <a:latin typeface="Consolas"/>
                <a:ea typeface="Consolas"/>
                <a:cs typeface="Consolas"/>
                <a:sym typeface="Consolas"/>
              </a:rPr>
              <a:t>Fin</a:t>
            </a:r>
            <a:br>
              <a:rPr lang="en-US" sz="1750">
                <a:solidFill>
                  <a:srgbClr val="4A4A45"/>
                </a:solidFill>
                <a:highlight>
                  <a:srgbClr val="E7E7E4"/>
                </a:highlight>
                <a:latin typeface="Consolas"/>
                <a:ea typeface="Consolas"/>
                <a:cs typeface="Consolas"/>
                <a:sym typeface="Consolas"/>
              </a:rPr>
            </a:br>
            <a:endParaRPr sz="175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2024-11-13T17:00:39Z</dcterms:created>
  <dc:creator>PptxGenJS</dc:creator>
</cp:coreProperties>
</file>